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Lst>
  <p:notesMasterIdLst>
    <p:notesMasterId r:id="rId102"/>
  </p:notesMasterIdLst>
  <p:sldIdLst>
    <p:sldId id="256" r:id="rId14"/>
    <p:sldId id="257" r:id="rId15"/>
    <p:sldId id="258" r:id="rId16"/>
    <p:sldId id="260" r:id="rId17"/>
    <p:sldId id="262" r:id="rId18"/>
    <p:sldId id="259" r:id="rId19"/>
    <p:sldId id="263" r:id="rId20"/>
    <p:sldId id="293" r:id="rId21"/>
    <p:sldId id="294" r:id="rId22"/>
    <p:sldId id="268" r:id="rId23"/>
    <p:sldId id="340" r:id="rId24"/>
    <p:sldId id="269" r:id="rId25"/>
    <p:sldId id="271" r:id="rId26"/>
    <p:sldId id="272" r:id="rId27"/>
    <p:sldId id="295" r:id="rId28"/>
    <p:sldId id="296" r:id="rId29"/>
    <p:sldId id="341" r:id="rId30"/>
    <p:sldId id="274" r:id="rId31"/>
    <p:sldId id="275" r:id="rId32"/>
    <p:sldId id="276" r:id="rId33"/>
    <p:sldId id="277" r:id="rId34"/>
    <p:sldId id="278" r:id="rId35"/>
    <p:sldId id="279" r:id="rId36"/>
    <p:sldId id="343" r:id="rId37"/>
    <p:sldId id="280" r:id="rId38"/>
    <p:sldId id="281" r:id="rId39"/>
    <p:sldId id="282" r:id="rId40"/>
    <p:sldId id="283" r:id="rId41"/>
    <p:sldId id="297" r:id="rId42"/>
    <p:sldId id="284" r:id="rId43"/>
    <p:sldId id="285" r:id="rId44"/>
    <p:sldId id="298" r:id="rId45"/>
    <p:sldId id="344" r:id="rId46"/>
    <p:sldId id="286" r:id="rId47"/>
    <p:sldId id="299" r:id="rId48"/>
    <p:sldId id="304" r:id="rId49"/>
    <p:sldId id="303" r:id="rId50"/>
    <p:sldId id="300" r:id="rId51"/>
    <p:sldId id="301" r:id="rId52"/>
    <p:sldId id="302" r:id="rId53"/>
    <p:sldId id="261" r:id="rId54"/>
    <p:sldId id="264" r:id="rId55"/>
    <p:sldId id="265" r:id="rId56"/>
    <p:sldId id="266" r:id="rId57"/>
    <p:sldId id="267" r:id="rId58"/>
    <p:sldId id="345" r:id="rId59"/>
    <p:sldId id="287" r:id="rId60"/>
    <p:sldId id="346" r:id="rId61"/>
    <p:sldId id="305" r:id="rId62"/>
    <p:sldId id="310" r:id="rId63"/>
    <p:sldId id="306" r:id="rId64"/>
    <p:sldId id="309" r:id="rId65"/>
    <p:sldId id="307" r:id="rId66"/>
    <p:sldId id="308" r:id="rId67"/>
    <p:sldId id="290" r:id="rId68"/>
    <p:sldId id="311" r:id="rId69"/>
    <p:sldId id="314" r:id="rId70"/>
    <p:sldId id="312" r:id="rId71"/>
    <p:sldId id="313" r:id="rId72"/>
    <p:sldId id="315" r:id="rId73"/>
    <p:sldId id="316" r:id="rId74"/>
    <p:sldId id="317" r:id="rId75"/>
    <p:sldId id="318" r:id="rId76"/>
    <p:sldId id="319" r:id="rId77"/>
    <p:sldId id="291" r:id="rId78"/>
    <p:sldId id="320" r:id="rId79"/>
    <p:sldId id="321" r:id="rId80"/>
    <p:sldId id="322" r:id="rId81"/>
    <p:sldId id="323" r:id="rId82"/>
    <p:sldId id="347" r:id="rId83"/>
    <p:sldId id="324" r:id="rId84"/>
    <p:sldId id="325" r:id="rId85"/>
    <p:sldId id="326" r:id="rId86"/>
    <p:sldId id="327" r:id="rId87"/>
    <p:sldId id="328" r:id="rId88"/>
    <p:sldId id="329" r:id="rId89"/>
    <p:sldId id="330" r:id="rId90"/>
    <p:sldId id="331" r:id="rId91"/>
    <p:sldId id="332" r:id="rId92"/>
    <p:sldId id="333" r:id="rId93"/>
    <p:sldId id="334" r:id="rId94"/>
    <p:sldId id="348" r:id="rId95"/>
    <p:sldId id="292" r:id="rId96"/>
    <p:sldId id="335" r:id="rId97"/>
    <p:sldId id="336" r:id="rId98"/>
    <p:sldId id="337" r:id="rId99"/>
    <p:sldId id="338" r:id="rId100"/>
    <p:sldId id="339" r:id="rId10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45" autoAdjust="0"/>
    <p:restoredTop sz="94580" autoAdjust="0"/>
  </p:normalViewPr>
  <p:slideViewPr>
    <p:cSldViewPr>
      <p:cViewPr varScale="1">
        <p:scale>
          <a:sx n="101" d="100"/>
          <a:sy n="101" d="100"/>
        </p:scale>
        <p:origin x="13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76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3.xml"/><Relationship Id="rId21" Type="http://schemas.openxmlformats.org/officeDocument/2006/relationships/slide" Target="slides/slide8.xml"/><Relationship Id="rId42" Type="http://schemas.openxmlformats.org/officeDocument/2006/relationships/slide" Target="slides/slide29.xml"/><Relationship Id="rId47" Type="http://schemas.openxmlformats.org/officeDocument/2006/relationships/slide" Target="slides/slide34.xml"/><Relationship Id="rId63" Type="http://schemas.openxmlformats.org/officeDocument/2006/relationships/slide" Target="slides/slide50.xml"/><Relationship Id="rId68" Type="http://schemas.openxmlformats.org/officeDocument/2006/relationships/slide" Target="slides/slide55.xml"/><Relationship Id="rId84" Type="http://schemas.openxmlformats.org/officeDocument/2006/relationships/slide" Target="slides/slide71.xml"/><Relationship Id="rId89" Type="http://schemas.openxmlformats.org/officeDocument/2006/relationships/slide" Target="slides/slide76.xml"/><Relationship Id="rId16" Type="http://schemas.openxmlformats.org/officeDocument/2006/relationships/slide" Target="slides/slide3.xml"/><Relationship Id="rId11" Type="http://schemas.openxmlformats.org/officeDocument/2006/relationships/slideMaster" Target="slideMasters/slideMaster11.xml"/><Relationship Id="rId32" Type="http://schemas.openxmlformats.org/officeDocument/2006/relationships/slide" Target="slides/slide19.xml"/><Relationship Id="rId37" Type="http://schemas.openxmlformats.org/officeDocument/2006/relationships/slide" Target="slides/slide24.xml"/><Relationship Id="rId53" Type="http://schemas.openxmlformats.org/officeDocument/2006/relationships/slide" Target="slides/slide40.xml"/><Relationship Id="rId58" Type="http://schemas.openxmlformats.org/officeDocument/2006/relationships/slide" Target="slides/slide45.xml"/><Relationship Id="rId74" Type="http://schemas.openxmlformats.org/officeDocument/2006/relationships/slide" Target="slides/slide61.xml"/><Relationship Id="rId79" Type="http://schemas.openxmlformats.org/officeDocument/2006/relationships/slide" Target="slides/slide66.xml"/><Relationship Id="rId102" Type="http://schemas.openxmlformats.org/officeDocument/2006/relationships/notesMaster" Target="notesMasters/notesMaster1.xml"/><Relationship Id="rId5" Type="http://schemas.openxmlformats.org/officeDocument/2006/relationships/slideMaster" Target="slideMasters/slideMaster5.xml"/><Relationship Id="rId90" Type="http://schemas.openxmlformats.org/officeDocument/2006/relationships/slide" Target="slides/slide77.xml"/><Relationship Id="rId95" Type="http://schemas.openxmlformats.org/officeDocument/2006/relationships/slide" Target="slides/slide82.xml"/><Relationship Id="rId22" Type="http://schemas.openxmlformats.org/officeDocument/2006/relationships/slide" Target="slides/slide9.xml"/><Relationship Id="rId27" Type="http://schemas.openxmlformats.org/officeDocument/2006/relationships/slide" Target="slides/slide14.xml"/><Relationship Id="rId43" Type="http://schemas.openxmlformats.org/officeDocument/2006/relationships/slide" Target="slides/slide30.xml"/><Relationship Id="rId48" Type="http://schemas.openxmlformats.org/officeDocument/2006/relationships/slide" Target="slides/slide35.xml"/><Relationship Id="rId64" Type="http://schemas.openxmlformats.org/officeDocument/2006/relationships/slide" Target="slides/slide51.xml"/><Relationship Id="rId69" Type="http://schemas.openxmlformats.org/officeDocument/2006/relationships/slide" Target="slides/slide56.xml"/><Relationship Id="rId80" Type="http://schemas.openxmlformats.org/officeDocument/2006/relationships/slide" Target="slides/slide67.xml"/><Relationship Id="rId85" Type="http://schemas.openxmlformats.org/officeDocument/2006/relationships/slide" Target="slides/slide72.xml"/><Relationship Id="rId12" Type="http://schemas.openxmlformats.org/officeDocument/2006/relationships/slideMaster" Target="slideMasters/slideMaster12.xml"/><Relationship Id="rId17" Type="http://schemas.openxmlformats.org/officeDocument/2006/relationships/slide" Target="slides/slide4.xml"/><Relationship Id="rId33" Type="http://schemas.openxmlformats.org/officeDocument/2006/relationships/slide" Target="slides/slide20.xml"/><Relationship Id="rId38" Type="http://schemas.openxmlformats.org/officeDocument/2006/relationships/slide" Target="slides/slide25.xml"/><Relationship Id="rId59" Type="http://schemas.openxmlformats.org/officeDocument/2006/relationships/slide" Target="slides/slide46.xml"/><Relationship Id="rId103" Type="http://schemas.openxmlformats.org/officeDocument/2006/relationships/presProps" Target="presProps.xml"/><Relationship Id="rId20" Type="http://schemas.openxmlformats.org/officeDocument/2006/relationships/slide" Target="slides/slide7.xml"/><Relationship Id="rId41" Type="http://schemas.openxmlformats.org/officeDocument/2006/relationships/slide" Target="slides/slide28.xml"/><Relationship Id="rId54" Type="http://schemas.openxmlformats.org/officeDocument/2006/relationships/slide" Target="slides/slide41.xml"/><Relationship Id="rId62" Type="http://schemas.openxmlformats.org/officeDocument/2006/relationships/slide" Target="slides/slide49.xml"/><Relationship Id="rId70" Type="http://schemas.openxmlformats.org/officeDocument/2006/relationships/slide" Target="slides/slide57.xml"/><Relationship Id="rId75" Type="http://schemas.openxmlformats.org/officeDocument/2006/relationships/slide" Target="slides/slide62.xml"/><Relationship Id="rId83" Type="http://schemas.openxmlformats.org/officeDocument/2006/relationships/slide" Target="slides/slide70.xml"/><Relationship Id="rId88" Type="http://schemas.openxmlformats.org/officeDocument/2006/relationships/slide" Target="slides/slide75.xml"/><Relationship Id="rId91" Type="http://schemas.openxmlformats.org/officeDocument/2006/relationships/slide" Target="slides/slide78.xml"/><Relationship Id="rId96" Type="http://schemas.openxmlformats.org/officeDocument/2006/relationships/slide" Target="slides/slide83.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49" Type="http://schemas.openxmlformats.org/officeDocument/2006/relationships/slide" Target="slides/slide36.xml"/><Relationship Id="rId57" Type="http://schemas.openxmlformats.org/officeDocument/2006/relationships/slide" Target="slides/slide44.xml"/><Relationship Id="rId106" Type="http://schemas.openxmlformats.org/officeDocument/2006/relationships/tableStyles" Target="tableStyles.xml"/><Relationship Id="rId10" Type="http://schemas.openxmlformats.org/officeDocument/2006/relationships/slideMaster" Target="slideMasters/slideMaster10.xml"/><Relationship Id="rId31" Type="http://schemas.openxmlformats.org/officeDocument/2006/relationships/slide" Target="slides/slide18.xml"/><Relationship Id="rId44" Type="http://schemas.openxmlformats.org/officeDocument/2006/relationships/slide" Target="slides/slide31.xml"/><Relationship Id="rId52" Type="http://schemas.openxmlformats.org/officeDocument/2006/relationships/slide" Target="slides/slide39.xml"/><Relationship Id="rId60" Type="http://schemas.openxmlformats.org/officeDocument/2006/relationships/slide" Target="slides/slide47.xml"/><Relationship Id="rId65" Type="http://schemas.openxmlformats.org/officeDocument/2006/relationships/slide" Target="slides/slide52.xml"/><Relationship Id="rId73" Type="http://schemas.openxmlformats.org/officeDocument/2006/relationships/slide" Target="slides/slide60.xml"/><Relationship Id="rId78" Type="http://schemas.openxmlformats.org/officeDocument/2006/relationships/slide" Target="slides/slide65.xml"/><Relationship Id="rId81" Type="http://schemas.openxmlformats.org/officeDocument/2006/relationships/slide" Target="slides/slide68.xml"/><Relationship Id="rId86" Type="http://schemas.openxmlformats.org/officeDocument/2006/relationships/slide" Target="slides/slide73.xml"/><Relationship Id="rId94" Type="http://schemas.openxmlformats.org/officeDocument/2006/relationships/slide" Target="slides/slide81.xml"/><Relationship Id="rId99" Type="http://schemas.openxmlformats.org/officeDocument/2006/relationships/slide" Target="slides/slide86.xml"/><Relationship Id="rId101" Type="http://schemas.openxmlformats.org/officeDocument/2006/relationships/slide" Target="slides/slide88.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 Target="slides/slide5.xml"/><Relationship Id="rId39" Type="http://schemas.openxmlformats.org/officeDocument/2006/relationships/slide" Target="slides/slide26.xml"/><Relationship Id="rId34" Type="http://schemas.openxmlformats.org/officeDocument/2006/relationships/slide" Target="slides/slide21.xml"/><Relationship Id="rId50" Type="http://schemas.openxmlformats.org/officeDocument/2006/relationships/slide" Target="slides/slide37.xml"/><Relationship Id="rId55" Type="http://schemas.openxmlformats.org/officeDocument/2006/relationships/slide" Target="slides/slide42.xml"/><Relationship Id="rId76" Type="http://schemas.openxmlformats.org/officeDocument/2006/relationships/slide" Target="slides/slide63.xml"/><Relationship Id="rId97" Type="http://schemas.openxmlformats.org/officeDocument/2006/relationships/slide" Target="slides/slide84.xml"/><Relationship Id="rId104" Type="http://schemas.openxmlformats.org/officeDocument/2006/relationships/viewProps" Target="viewProps.xml"/><Relationship Id="rId7" Type="http://schemas.openxmlformats.org/officeDocument/2006/relationships/slideMaster" Target="slideMasters/slideMaster7.xml"/><Relationship Id="rId71" Type="http://schemas.openxmlformats.org/officeDocument/2006/relationships/slide" Target="slides/slide58.xml"/><Relationship Id="rId92" Type="http://schemas.openxmlformats.org/officeDocument/2006/relationships/slide" Target="slides/slide79.xml"/><Relationship Id="rId2" Type="http://schemas.openxmlformats.org/officeDocument/2006/relationships/slideMaster" Target="slideMasters/slideMaster2.xml"/><Relationship Id="rId29" Type="http://schemas.openxmlformats.org/officeDocument/2006/relationships/slide" Target="slides/slide16.xml"/><Relationship Id="rId24" Type="http://schemas.openxmlformats.org/officeDocument/2006/relationships/slide" Target="slides/slide11.xml"/><Relationship Id="rId40" Type="http://schemas.openxmlformats.org/officeDocument/2006/relationships/slide" Target="slides/slide27.xml"/><Relationship Id="rId45" Type="http://schemas.openxmlformats.org/officeDocument/2006/relationships/slide" Target="slides/slide32.xml"/><Relationship Id="rId66" Type="http://schemas.openxmlformats.org/officeDocument/2006/relationships/slide" Target="slides/slide53.xml"/><Relationship Id="rId87" Type="http://schemas.openxmlformats.org/officeDocument/2006/relationships/slide" Target="slides/slide74.xml"/><Relationship Id="rId61" Type="http://schemas.openxmlformats.org/officeDocument/2006/relationships/slide" Target="slides/slide48.xml"/><Relationship Id="rId82" Type="http://schemas.openxmlformats.org/officeDocument/2006/relationships/slide" Target="slides/slide69.xml"/><Relationship Id="rId19" Type="http://schemas.openxmlformats.org/officeDocument/2006/relationships/slide" Target="slides/slide6.xml"/><Relationship Id="rId14" Type="http://schemas.openxmlformats.org/officeDocument/2006/relationships/slide" Target="slides/slide1.xml"/><Relationship Id="rId30" Type="http://schemas.openxmlformats.org/officeDocument/2006/relationships/slide" Target="slides/slide17.xml"/><Relationship Id="rId35" Type="http://schemas.openxmlformats.org/officeDocument/2006/relationships/slide" Target="slides/slide22.xml"/><Relationship Id="rId56" Type="http://schemas.openxmlformats.org/officeDocument/2006/relationships/slide" Target="slides/slide43.xml"/><Relationship Id="rId77" Type="http://schemas.openxmlformats.org/officeDocument/2006/relationships/slide" Target="slides/slide64.xml"/><Relationship Id="rId100" Type="http://schemas.openxmlformats.org/officeDocument/2006/relationships/slide" Target="slides/slide87.xml"/><Relationship Id="rId105"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8.xml"/><Relationship Id="rId72" Type="http://schemas.openxmlformats.org/officeDocument/2006/relationships/slide" Target="slides/slide59.xml"/><Relationship Id="rId93" Type="http://schemas.openxmlformats.org/officeDocument/2006/relationships/slide" Target="slides/slide80.xml"/><Relationship Id="rId98" Type="http://schemas.openxmlformats.org/officeDocument/2006/relationships/slide" Target="slides/slide85.xml"/><Relationship Id="rId3" Type="http://schemas.openxmlformats.org/officeDocument/2006/relationships/slideMaster" Target="slideMasters/slideMaster3.xml"/><Relationship Id="rId25" Type="http://schemas.openxmlformats.org/officeDocument/2006/relationships/slide" Target="slides/slide12.xml"/><Relationship Id="rId46" Type="http://schemas.openxmlformats.org/officeDocument/2006/relationships/slide" Target="slides/slide33.xml"/><Relationship Id="rId67"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475D7F1-D546-48EE-9E65-22A2D76BDAE0}" type="datetimeFigureOut">
              <a:rPr lang="it-IT" smtClean="0"/>
              <a:pPr/>
              <a:t>14/10/2021</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9EDEF2-DF28-43E6-8FE4-5C7F13FA5960}" type="slidenum">
              <a:rPr lang="it-IT" smtClean="0"/>
              <a:pPr/>
              <a:t>‹N›</a:t>
            </a:fld>
            <a:endParaRPr lang="it-IT"/>
          </a:p>
        </p:txBody>
      </p:sp>
    </p:spTree>
    <p:extLst>
      <p:ext uri="{BB962C8B-B14F-4D97-AF65-F5344CB8AC3E}">
        <p14:creationId xmlns:p14="http://schemas.microsoft.com/office/powerpoint/2010/main" val="4016279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BC01BF11-FD30-4E7D-8B2D-FDB90117DFFA}" type="datetime1">
              <a:rPr lang="it-IT" smtClean="0"/>
              <a:pPr/>
              <a:t>14/10/2021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5EB80BA-5636-42E3-8859-57ADE89469A6}" type="datetime1">
              <a:rPr lang="it-IT" smtClean="0"/>
              <a:pPr/>
              <a:t>14/10/2021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68C63253-7F47-4FE4-B4CC-9702AF3F88A6}"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157515691"/>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DD8A4FE-0B71-4560-9B05-E9558A48A6A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978413144"/>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30F827F2-8C18-49D5-A9F3-849ADCCAFB9E}"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92278065"/>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2136BC63-C911-4483-8287-38E908D23041}"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5024936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393FC264-5556-47C8-845E-97536430B45F}"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151800767"/>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12085D2E-8C3B-4F24-B45E-514FDE976263}"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466073595"/>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9832D39-B65D-4504-88BB-5041457BB1CF}"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06100308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2F4D218-B99F-462B-8E22-64C7C4933E19}"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66910662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65649AE-8E17-488B-9A11-74D0BCE08D7C}"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25619674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3B32F519-5422-4E05-B9EC-BAECA242FC6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759503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D75F40DD-0C8D-453B-9CD2-13562DB9A6BF}" type="datetime1">
              <a:rPr lang="it-IT" smtClean="0"/>
              <a:pPr/>
              <a:t>14/10/2021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7EFDB60-D4AD-4D3B-A963-122861F9069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91403511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8E6E3E72-BF76-49CC-9D16-2E4E52559F0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271204852"/>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B287683-EC46-4BB6-96FC-8F47BAFDEE6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90357677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0A12AA32-D2C7-4A2F-8B29-576BA2BE597E}"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2638586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E57DF6D8-55C4-4B85-BEBD-0125486C425F}"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02525489"/>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FBD5D275-935F-4A81-B940-271FBCF2C246}"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6314505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85C10255-78F6-4D1C-B986-FEE7305B2690}"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96390440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108E0935-6C7D-40A0-B7DD-69F49D836DE8}"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626926968"/>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4A52CD67-6526-4BC5-825A-06DE5D5978DE}"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4294972"/>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C4F3DA1-88F5-42A1-9139-541D4BAFFEB3}"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610688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0D27E4C4-E22E-4808-BD0D-162A449C6ACB}"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1CEA685-0EE8-4FC0-B08C-588C45AC228B}"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7280784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415B7C0F-DA92-44F2-8A04-A084EA79FB63}"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403520678"/>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F792B0A-3AE9-4172-BA26-557908267D8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260903546"/>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E72948AC-3870-45EE-BF5B-F70897F8F06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010751663"/>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8A7B1A8-9489-4FE9-A717-2F624C7EDF2D}"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653153682"/>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A7AD4CB-3C7F-4704-A66C-594A20C628C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25716274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B0137380-C763-4BE8-928C-1C3E093FE0D8}"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347136449"/>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271BE753-E796-4F27-AD23-4554AB386FBA}"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716949068"/>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4BB00EA6-13BA-43BB-9099-8A39E2BC90A4}"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881138979"/>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58F02431-75C5-442D-9CE5-9E5300F6D4CA}"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1038162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E5AC40D-8A37-4776-9576-920F5B8FE908}"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9139123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2C4611FD-1E23-4FB3-B619-23CCDCC1C0B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66AED58-74F2-46A8-8F7A-F27ED66C25CD}"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829909406"/>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C33212DD-EB01-49EE-B10A-8DB9CE493F9D}"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00240031"/>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5939840-2136-48A7-B337-C03072CED7F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000518890"/>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5EE36256-2588-4D05-BE8B-AB3916DE7001}"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959787363"/>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F2EC946-F188-4830-B33D-5ABC3D42353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011989194"/>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E1CC9F40-1F1E-408F-A45C-FED7681F694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78241265"/>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D4F32C05-99B5-49C6-AFA1-1FB994B1FF5E}"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22395627"/>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FA0ECE6C-95F1-49CB-86AA-12B1FB5EE171}"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603262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65F91BC5-2A2E-4410-AD99-5EFF293CB49F}"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588840532"/>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4560E6DC-2CBC-49A0-A44A-CED18798CE83}"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36484800"/>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30DD4C50-BEBB-416A-ABD9-166E2A6F9C80}"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55773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4F62BE85-CED7-4D47-9D37-3C460239B252}"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3102946A-DEAA-488D-9223-F694CAAC723A}"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09580074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7A360FE8-4679-4E0C-975F-FCE715429363}"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27041672"/>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AF1F0B1D-D88C-46A2-B9AD-58AB114FC972}"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3330584"/>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729B52B0-8FE7-4004-A034-35AF47AD8CBA}"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98157587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2B256981-3916-483F-8F4B-C5A05D0A7D7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09319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91157CFA-61F4-4264-9DA9-9B2EAA8C90B2}"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05C1666B-2916-4C9A-B479-5E27EE070ED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926756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B9A31F0B-F098-48F2-AC35-9ACCD6A4CD44}"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5E1861C5-867F-4743-A12B-102A660169DA}"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488310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379A880F-06EF-4D30-B409-3E53FC0FEB19}"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3D0B30DA-A9BC-4717-8CBD-E5753433755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512789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44F964B2-1A21-4BF2-B6DD-7A4A2104A692}"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858F0BAE-8E4F-4673-8B10-0BC86333B68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27202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2BDF4D6D-B480-40FC-9CF9-C0E712737D43}"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7FC813E6-CDF4-4A53-B14A-2DB8DD4F570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622064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BB53C46-5C76-4F98-ACC8-98CE2674AAF6}" type="datetime1">
              <a:rPr lang="it-IT" smtClean="0"/>
              <a:pPr/>
              <a:t>14/10/2021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D882211-4163-456B-92E7-D15FEF0DB34F}"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3222898-02DD-4F84-97B9-A7BB6F9CBDA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62279394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F5AC109F-569B-478B-9445-3CE2BCEC7502}"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264D9A45-4C4C-4BF1-8CA5-C531B52040E4}"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1528965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87AD5697-3807-4992-AB63-93E97941165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61F2BAF-DC49-48C0-87A6-0181CBC0C55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6580223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6DF2BF82-B204-49B7-80BE-9A8940643B94}"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448072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9BDFDE7-6E7C-4A64-B2DB-D3AF2C77071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28674700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E91E1788-BA2D-4DA7-9050-F44CC5E49EC8}"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473395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0BB855C4-9CFF-4CF4-852E-D8962C2D4857}"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020329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41A3D1A6-076A-486C-9FB1-61F8CE1767B8}"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22083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C5083557-624F-4B04-98E8-5CA7BCC56D4E}"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2455345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1A145351-AC89-4FE6-AF5F-33FDE2739507}"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079843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78FEC5AF-693F-4B47-90E6-9EA18223510A}" type="datetime1">
              <a:rPr lang="it-IT" smtClean="0"/>
              <a:pPr/>
              <a:t>14/10/2021</a:t>
            </a:fld>
            <a:endParaRPr lang="it-IT"/>
          </a:p>
        </p:txBody>
      </p:sp>
      <p:sp>
        <p:nvSpPr>
          <p:cNvPr id="5" name="Segnaposto piè di pagina 4"/>
          <p:cNvSpPr>
            <a:spLocks noGrp="1"/>
          </p:cNvSpPr>
          <p:nvPr>
            <p:ph type="ftr" sz="quarter" idx="11"/>
          </p:nvPr>
        </p:nvSpPr>
        <p:spPr/>
        <p:txBody>
          <a:bodyPr/>
          <a:lstStyle/>
          <a:p>
            <a:r>
              <a:rPr lang="it-IT"/>
              <a:t>www.arete-consulenzafilosofica.it</a:t>
            </a:r>
          </a:p>
        </p:txBody>
      </p:sp>
      <p:sp>
        <p:nvSpPr>
          <p:cNvPr id="6" name="Segnaposto numero diapositiva 5"/>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2775E5B-1A33-4124-BE93-9BCB35D6174E}"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746788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642AEDB4-C50A-4B23-9D01-46AFE5983998}"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822227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BD3E2794-9F60-45BB-A391-A4F8678A66C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1757869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FE0EA713-5E1D-4700-9BE7-908B846A167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9987999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031892DD-B031-48E8-B8D6-9F4F1E47E5E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04802873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D0E16F3-FCDE-4ACF-83D2-EDFD7B12654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8847761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8E72C03-111A-4D9B-BB8F-5A7E4689956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0558292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6B3B8590-9640-4975-91A4-2CDFA8A96E2D}"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5376943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EE257F0E-1D88-4F55-8AA4-5A934B66BC7D}"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1540645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0F06C563-9A67-459B-9212-6609FF86FE54}"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28839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15F8552B-D737-4EF6-A9C2-D4000349E42D}" type="datetime1">
              <a:rPr lang="it-IT" smtClean="0"/>
              <a:pPr/>
              <a:t>14/10/2021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F7A1C4A-075D-438C-AF2E-602FFF98B4B1}"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4562944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D037FC4-0979-488E-8505-019EE87FF0DF}"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758228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B2F9F8B-C938-4BF4-A726-4C0E78DB58D6}"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78441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B4BDED0-D7A9-40D6-BD58-EAEFC4CFA558}"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3451734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A3DA0AB-7837-4052-A179-24DD8CDAED2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8000648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FC8D2577-8F5B-4279-AF61-416B2CD277A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0142788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F56486E-F683-42D7-8746-8D446C0885B8}"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432440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859F143-89DE-4031-BAF6-68E56CEA377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9271294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CC4EE42B-A3DF-4879-AFD6-DC5E5AD38873}"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06522317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DEA630BE-47C7-4DBE-BF74-D6688E0AB6CD}"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411983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6DE4362-455F-4AD0-A904-4A1E46E2FE89}" type="datetime1">
              <a:rPr lang="it-IT" smtClean="0"/>
              <a:pPr/>
              <a:t>14/10/2021</a:t>
            </a:fld>
            <a:endParaRPr lang="it-IT"/>
          </a:p>
        </p:txBody>
      </p:sp>
      <p:sp>
        <p:nvSpPr>
          <p:cNvPr id="8" name="Segnaposto piè di pagina 7"/>
          <p:cNvSpPr>
            <a:spLocks noGrp="1"/>
          </p:cNvSpPr>
          <p:nvPr>
            <p:ph type="ftr" sz="quarter" idx="11"/>
          </p:nvPr>
        </p:nvSpPr>
        <p:spPr/>
        <p:txBody>
          <a:bodyPr/>
          <a:lstStyle/>
          <a:p>
            <a:r>
              <a:rPr lang="it-IT"/>
              <a:t>www.arete-consulenzafilosofica.it</a:t>
            </a:r>
          </a:p>
        </p:txBody>
      </p:sp>
      <p:sp>
        <p:nvSpPr>
          <p:cNvPr id="9" name="Segnaposto numero diapositiva 8"/>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F4E2B078-C2DD-4E31-A93B-4FAAB683F300}"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0527338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46781DCA-61BE-42AD-AC26-A72C3AD620A6}"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2514862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ED9DA97-684F-4041-9020-66CD226C75DC}"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16127412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E3FAAE6-616E-4E15-86CC-A75A04252EF0}"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9412081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2A9FA30E-4043-47D2-80A0-C279454A1068}"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70452022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7DCF9A8-01FD-484F-9B3F-55DB689AC80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886987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DD2AABAF-23DB-4052-BA76-EDC377AFC41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09356575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74B3397C-5F60-4034-A6AF-31AE263C99A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58892834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8468A830-D08C-438A-B469-23552036B4B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43474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E85DE01D-B88D-4DF2-9D63-03BB5673B40D}"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66857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5F06366C-9C9D-4028-88F5-23D6B212D1BF}" type="datetime1">
              <a:rPr lang="it-IT" smtClean="0"/>
              <a:pPr/>
              <a:t>14/10/2021</a:t>
            </a:fld>
            <a:endParaRPr lang="it-IT"/>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D2259661-A34C-4670-B2EB-D347CB8248EB}"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693000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C1D92FFE-5EF4-4BD4-8502-50F8CAABABF4}"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72789368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22A3E360-22B3-4490-BEDE-902832FE3471}"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82525143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B0CC882-326F-4A38-8791-02D9AF7628AA}"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4226476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8F09B264-9045-4B83-B8FF-1F5639D6EA42}"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19363890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EEF0AE1B-E4F7-42DE-896B-02C53E71141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30319281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4AD131BD-CF80-457A-848E-BD6B08BA5E70}"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30888360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986C2B3E-3863-4ECE-AF31-4EFE4FBD438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972512811"/>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DF5326E-4CA5-49F1-B8A3-732685011D3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7270312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49F243B4-1E1E-4C2C-B6CA-FC02D62DF27B}"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0887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8A4B2AA-F484-433B-AC6A-15FACDED1505}" type="datetime1">
              <a:rPr lang="it-IT" smtClean="0"/>
              <a:pPr/>
              <a:t>14/10/2021</a:t>
            </a:fld>
            <a:endParaRPr lang="it-IT"/>
          </a:p>
        </p:txBody>
      </p:sp>
      <p:sp>
        <p:nvSpPr>
          <p:cNvPr id="3" name="Segnaposto piè di pagina 2"/>
          <p:cNvSpPr>
            <a:spLocks noGrp="1"/>
          </p:cNvSpPr>
          <p:nvPr>
            <p:ph type="ftr" sz="quarter" idx="11"/>
          </p:nvPr>
        </p:nvSpPr>
        <p:spPr/>
        <p:txBody>
          <a:bodyPr/>
          <a:lstStyle/>
          <a:p>
            <a:r>
              <a:rPr lang="it-IT"/>
              <a:t>www.arete-consulenzafilosofica.it</a:t>
            </a:r>
          </a:p>
        </p:txBody>
      </p:sp>
      <p:sp>
        <p:nvSpPr>
          <p:cNvPr id="4" name="Segnaposto numero diapositiva 3"/>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F0D716C6-6FFB-4948-A1C7-E0CDFCDCA5A8}"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55897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BA646B71-9417-42A7-9933-F11445A97FEA}"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9087094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95A5291D-E9AF-42A3-8B5D-D7786EB1A8A6}"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5625980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E7027D40-CCB3-40EF-B2DD-557BB90F3C58}"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6142788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5CC340E7-1ACC-41CE-967C-10F582316384}"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9890541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00CFF45-C7E9-4A50-BD4F-58BF373005CE}"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87304134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44E597B-A160-4E16-823E-568168F70B12}"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912350882"/>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4EC1B7B-9F6D-448C-96D0-BB55D8954C02}"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13581344"/>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55C06101-D130-4154-8BB2-A3788037425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18847702"/>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3665F9B2-4476-49E4-8782-3CB3ABBC337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3364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A946A42-94BA-4EFD-ADC5-55B2CD7C4B8E}" type="datetime1">
              <a:rPr lang="it-IT" smtClean="0"/>
              <a:pPr/>
              <a:t>14/10/2021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518C5B85-21D7-4D59-8E1E-2953BB6230F5}"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86915670"/>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78290C48-7E23-4246-A257-766254F5AD6B}"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94692181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6A7CFE72-C2D1-48C2-A646-7AF792034377}"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5431065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6999C947-E385-4EAA-94A0-1DF9DD823F5A}"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598551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2D9B7397-9320-4D74-9F5C-ABE8F11AB5D6}"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3590063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BB25BB76-9A5E-48A2-B2D1-0163212736B1}"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458001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7CE6F6C-2388-4221-8AB4-90468C7D0092}"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509589925"/>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91FE3F14-C571-4DCA-A331-BC4E938DBDCA}"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54574397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3C73A3D-391D-4647-B257-FAB302C2123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3974415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BA25D89E-BD07-4430-9CCF-F77D7FA8FBAD}"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7A1F48CC-5683-40AB-A4EF-F0DB9256D27C}"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40226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7A78C34D-B404-4D4A-8BFA-FD652A9E88BC}" type="datetime1">
              <a:rPr lang="it-IT" smtClean="0"/>
              <a:pPr/>
              <a:t>14/10/2021</a:t>
            </a:fld>
            <a:endParaRPr lang="it-IT"/>
          </a:p>
        </p:txBody>
      </p:sp>
      <p:sp>
        <p:nvSpPr>
          <p:cNvPr id="6" name="Segnaposto piè di pagina 5"/>
          <p:cNvSpPr>
            <a:spLocks noGrp="1"/>
          </p:cNvSpPr>
          <p:nvPr>
            <p:ph type="ftr" sz="quarter" idx="11"/>
          </p:nvPr>
        </p:nvSpPr>
        <p:spPr/>
        <p:txBody>
          <a:bodyPr/>
          <a:lstStyle/>
          <a:p>
            <a:r>
              <a:rPr lang="it-IT"/>
              <a:t>www.arete-consulenzafilosofica.it</a:t>
            </a:r>
          </a:p>
        </p:txBody>
      </p:sp>
      <p:sp>
        <p:nvSpPr>
          <p:cNvPr id="7" name="Segnaposto numero diapositiva 6"/>
          <p:cNvSpPr>
            <a:spLocks noGrp="1"/>
          </p:cNvSpPr>
          <p:nvPr>
            <p:ph type="sldNum" sz="quarter" idx="12"/>
          </p:nvPr>
        </p:nvSpPr>
        <p:spPr/>
        <p:txBody>
          <a:bodyPr/>
          <a:lstStyle/>
          <a:p>
            <a:fld id="{E7A41E1B-4F70-4964-A407-84C68BE8251C}" type="slidenum">
              <a:rPr lang="it-IT" smtClean="0"/>
              <a:pPr/>
              <a:t>‹N›</a:t>
            </a:fld>
            <a:endParaRPr lang="it-IT"/>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6E312748-BD89-4E30-9189-DD3E397120A1}"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0A42EFB9-553F-4DCD-8074-72CE8051A1D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83271012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2F61E7FF-22C9-46A4-B193-0687913BA76B}"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17805F57-F18F-47B3-8D1F-2F31890C55C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1839791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75AB2855-0045-4B50-984C-2267EB955F6C}"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2076312A-46A1-4A3F-8D4D-0D6CE6BA21C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38554440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9010DC15-9490-40ED-9BD1-A63A15FC57F4}" type="datetime1">
              <a:rPr lang="it-IT" smtClean="0">
                <a:solidFill>
                  <a:prstClr val="black">
                    <a:tint val="75000"/>
                  </a:prstClr>
                </a:solidFill>
              </a:rPr>
              <a:pPr>
                <a:defRPr/>
              </a:pPr>
              <a:t>14/10/2021</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9" name="Segnaposto numero diapositiva 5"/>
          <p:cNvSpPr>
            <a:spLocks noGrp="1"/>
          </p:cNvSpPr>
          <p:nvPr>
            <p:ph type="sldNum" sz="quarter" idx="12"/>
          </p:nvPr>
        </p:nvSpPr>
        <p:spPr/>
        <p:txBody>
          <a:bodyPr/>
          <a:lstStyle>
            <a:lvl1pPr>
              <a:defRPr/>
            </a:lvl1pPr>
          </a:lstStyle>
          <a:p>
            <a:pPr>
              <a:defRPr/>
            </a:pPr>
            <a:fld id="{C6CD5E54-E39C-474E-A5D6-ACECA5550CD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03878881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43C638A0-DE46-4D67-ADD8-D3C8ACA8CDEF}" type="datetime1">
              <a:rPr lang="it-IT" smtClean="0">
                <a:solidFill>
                  <a:prstClr val="black">
                    <a:tint val="75000"/>
                  </a:prstClr>
                </a:solidFill>
              </a:rPr>
              <a:pPr>
                <a:defRPr/>
              </a:pPr>
              <a:t>14/10/2021</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5" name="Segnaposto numero diapositiva 5"/>
          <p:cNvSpPr>
            <a:spLocks noGrp="1"/>
          </p:cNvSpPr>
          <p:nvPr>
            <p:ph type="sldNum" sz="quarter" idx="12"/>
          </p:nvPr>
        </p:nvSpPr>
        <p:spPr/>
        <p:txBody>
          <a:bodyPr/>
          <a:lstStyle>
            <a:lvl1pPr>
              <a:defRPr/>
            </a:lvl1pPr>
          </a:lstStyle>
          <a:p>
            <a:pPr>
              <a:defRPr/>
            </a:pPr>
            <a:fld id="{22A5AD18-FB4B-4825-9A6E-7BFE35C439A2}"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1111576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F21D4F8E-8DDC-497D-BCD5-BCBC58A9C6D1}" type="datetime1">
              <a:rPr lang="it-IT" smtClean="0">
                <a:solidFill>
                  <a:prstClr val="black">
                    <a:tint val="75000"/>
                  </a:prstClr>
                </a:solidFill>
              </a:rPr>
              <a:pPr>
                <a:defRPr/>
              </a:pPr>
              <a:t>14/10/2021</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4" name="Segnaposto numero diapositiva 5"/>
          <p:cNvSpPr>
            <a:spLocks noGrp="1"/>
          </p:cNvSpPr>
          <p:nvPr>
            <p:ph type="sldNum" sz="quarter" idx="12"/>
          </p:nvPr>
        </p:nvSpPr>
        <p:spPr/>
        <p:txBody>
          <a:bodyPr/>
          <a:lstStyle>
            <a:lvl1pPr>
              <a:defRPr/>
            </a:lvl1pPr>
          </a:lstStyle>
          <a:p>
            <a:pPr>
              <a:defRPr/>
            </a:pPr>
            <a:fld id="{C80D0552-48F5-4B23-BFB2-76345B79A1B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26913668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DAB4FAAF-DC1A-4619-B703-F16B44529FC4}"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397C3A24-8031-4245-B5E7-5ACD23708485}"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18311518"/>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FB02658F-3BDB-49C4-8A2A-A81B046CD877}" type="datetime1">
              <a:rPr lang="it-IT" smtClean="0">
                <a:solidFill>
                  <a:prstClr val="black">
                    <a:tint val="75000"/>
                  </a:prstClr>
                </a:solidFill>
              </a:rPr>
              <a:pPr>
                <a:defRPr/>
              </a:pPr>
              <a:t>14/10/2021</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7" name="Segnaposto numero diapositiva 5"/>
          <p:cNvSpPr>
            <a:spLocks noGrp="1"/>
          </p:cNvSpPr>
          <p:nvPr>
            <p:ph type="sldNum" sz="quarter" idx="12"/>
          </p:nvPr>
        </p:nvSpPr>
        <p:spPr/>
        <p:txBody>
          <a:bodyPr/>
          <a:lstStyle>
            <a:lvl1pPr>
              <a:defRPr/>
            </a:lvl1pPr>
          </a:lstStyle>
          <a:p>
            <a:pPr>
              <a:defRPr/>
            </a:pPr>
            <a:fld id="{1182A24A-5B83-4D6B-BBC2-10AED48F2777}"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6467704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C8BE725B-46B1-4DB8-9E06-EB639B138466}"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DE1F494D-6791-4154-AC0B-63E111FB7671}"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691260732"/>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0A4EC876-54FC-4AEC-AF8D-A780FDA60D21}"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12"/>
          </p:nvPr>
        </p:nvSpPr>
        <p:spPr/>
        <p:txBody>
          <a:bodyPr/>
          <a:lstStyle>
            <a:lvl1pPr>
              <a:defRPr/>
            </a:lvl1pPr>
          </a:lstStyle>
          <a:p>
            <a:pPr>
              <a:defRPr/>
            </a:pPr>
            <a:fld id="{E066F68D-2EA0-4819-9DA8-D57BBCDD0D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838660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90D21-A4C4-4636-801A-2BDC65CD2A4B}" type="datetime1">
              <a:rPr lang="it-IT" smtClean="0"/>
              <a:pPr/>
              <a:t>14/10/2021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AB8E380-476F-4BA9-BC54-34FBF922E28C}"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02357048"/>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9FC759DE-1902-4BBB-AB81-C00B2C8663A3}"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26358130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DC85B10-6168-4F76-A6C8-BEB64FE20E16}"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7179640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B32DA136-B1A6-4E3A-9418-74DC7733331B}"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630946475"/>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833FBCE-B664-406D-99E0-737B0D96984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3757776-5B6C-434A-899C-65513AA8F78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193239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9DE3612-BE03-43C7-A178-7089F680AE09}"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0178365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D2BC18F-398B-4A22-B426-A00E86079501}"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03050363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91F2870-4C4D-47AB-8307-3C350B082A17}"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5977494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5819C590-E7A8-49B9-82B6-B6D771B3108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46961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6A69EB8-125D-4765-B00E-AEDEFDE3A1DE}"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70147470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9BFF270-4D27-4111-B68F-E82AA034378D}"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68631794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a:t>Fare clic per modificare lo stile del titolo</a:t>
            </a:r>
          </a:p>
        </p:txBody>
      </p:sp>
      <p:sp>
        <p:nvSpPr>
          <p:cNvPr id="1027" name="Segnaposto testo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stili del testo dello schema</a:t>
            </a:r>
          </a:p>
          <a:p>
            <a:pPr lvl="1"/>
            <a:r>
              <a:rPr lang="it-IT" altLang="it-IT"/>
              <a:t>Secondo livello</a:t>
            </a:r>
          </a:p>
          <a:p>
            <a:pPr lvl="2"/>
            <a:r>
              <a:rPr lang="it-IT" altLang="it-IT"/>
              <a:t>Terzo livello</a:t>
            </a:r>
          </a:p>
          <a:p>
            <a:pPr lvl="3"/>
            <a:r>
              <a:rPr lang="it-IT" altLang="it-IT"/>
              <a:t>Quarto livello</a:t>
            </a:r>
          </a:p>
          <a:p>
            <a:pPr lvl="4"/>
            <a:r>
              <a:rPr lang="it-IT" altLang="it-IT"/>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1BE0489-D33E-4E93-B8D1-6E1227C26F1F}" type="datetime1">
              <a:rPr lang="it-IT" smtClean="0">
                <a:solidFill>
                  <a:prstClr val="black">
                    <a:tint val="75000"/>
                  </a:prstClr>
                </a:solidFill>
              </a:rPr>
              <a:pPr>
                <a:defRPr/>
              </a:pPr>
              <a:t>14/10/2021</a:t>
            </a:fld>
            <a:endParaRPr lang="it-IT">
              <a:solidFill>
                <a:prstClr val="black">
                  <a:tint val="75000"/>
                </a:prstClr>
              </a:solidFill>
            </a:endParaRPr>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it-IT">
                <a:solidFill>
                  <a:prstClr val="black">
                    <a:tint val="75000"/>
                  </a:prstClr>
                </a:solidFill>
              </a:rPr>
              <a:t>www.arete-consulenzafilosofica.it</a:t>
            </a:r>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020FBC-7145-4C7C-868B-4BC4F34E418E}"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56347576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Il Medioevo</a:t>
            </a:r>
          </a:p>
        </p:txBody>
      </p:sp>
      <p:sp>
        <p:nvSpPr>
          <p:cNvPr id="3" name="Sottotitolo 2"/>
          <p:cNvSpPr>
            <a:spLocks noGrp="1"/>
          </p:cNvSpPr>
          <p:nvPr>
            <p:ph type="subTitle" idx="1"/>
          </p:nvPr>
        </p:nvSpPr>
        <p:spPr/>
        <p:txBody>
          <a:bodyPr/>
          <a:lstStyle/>
          <a:p>
            <a:r>
              <a:rPr lang="it-IT" dirty="0"/>
              <a:t>La ragione e l’orizzonte della fede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a:t>
            </a:fld>
            <a:endParaRPr lang="it-IT"/>
          </a:p>
        </p:txBody>
      </p:sp>
    </p:spTree>
    <p:extLst>
      <p:ext uri="{BB962C8B-B14F-4D97-AF65-F5344CB8AC3E}">
        <p14:creationId xmlns:p14="http://schemas.microsoft.com/office/powerpoint/2010/main" val="3065815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fede e la ragione</a:t>
            </a:r>
          </a:p>
        </p:txBody>
      </p:sp>
      <p:sp>
        <p:nvSpPr>
          <p:cNvPr id="3" name="Segnaposto contenuto 2"/>
          <p:cNvSpPr>
            <a:spLocks noGrp="1"/>
          </p:cNvSpPr>
          <p:nvPr>
            <p:ph idx="1"/>
          </p:nvPr>
        </p:nvSpPr>
        <p:spPr>
          <a:xfrm>
            <a:off x="539552" y="1628800"/>
            <a:ext cx="8229600" cy="4525963"/>
          </a:xfrm>
        </p:spPr>
        <p:txBody>
          <a:bodyPr>
            <a:noAutofit/>
          </a:bodyPr>
          <a:lstStyle/>
          <a:p>
            <a:pPr marL="0" indent="0" algn="just">
              <a:buNone/>
            </a:pPr>
            <a:r>
              <a:rPr lang="it-IT" sz="2800" dirty="0"/>
              <a:t>Ma, avendo a che fare con due orientamenti così diversi: </a:t>
            </a:r>
          </a:p>
          <a:p>
            <a:pPr marL="0" indent="0" algn="just">
              <a:buNone/>
            </a:pPr>
            <a:r>
              <a:rPr lang="it-IT" sz="2800" dirty="0"/>
              <a:t>1)  una Verità ultima che va creduta per </a:t>
            </a:r>
            <a:r>
              <a:rPr lang="it-IT" sz="2800" b="1" dirty="0"/>
              <a:t>fede</a:t>
            </a:r>
            <a:r>
              <a:rPr lang="it-IT" sz="2800" dirty="0"/>
              <a:t> e </a:t>
            </a:r>
          </a:p>
          <a:p>
            <a:pPr marL="0" indent="0" algn="just">
              <a:buNone/>
            </a:pPr>
            <a:r>
              <a:rPr lang="it-IT" sz="2800" dirty="0"/>
              <a:t>2) delle </a:t>
            </a:r>
            <a:r>
              <a:rPr lang="it-IT" sz="2800" b="1" dirty="0"/>
              <a:t>verità razionali</a:t>
            </a:r>
            <a:r>
              <a:rPr lang="it-IT" sz="2800" dirty="0"/>
              <a:t> che vanno cercate e indagate mediante lo sviluppo di un’autonoma ricerca,</a:t>
            </a:r>
          </a:p>
          <a:p>
            <a:pPr marL="0" indent="0" algn="just">
              <a:buNone/>
            </a:pPr>
            <a:r>
              <a:rPr lang="it-IT" sz="2800" dirty="0"/>
              <a:t> bisognava in qualche modo </a:t>
            </a:r>
            <a:r>
              <a:rPr lang="it-IT" sz="2800" b="1" dirty="0"/>
              <a:t>armonizzarli e chiarirne i rapporti </a:t>
            </a:r>
            <a:r>
              <a:rPr lang="it-IT" sz="2800" dirty="0"/>
              <a:t>(talora infatti gli antichi avevano fatto affermazioni anche di carattere religioso evidentemente incompatibili con la fede cristiana).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10</a:t>
            </a:fld>
            <a:endParaRPr lang="it-IT" dirty="0"/>
          </a:p>
        </p:txBody>
      </p:sp>
    </p:spTree>
    <p:extLst>
      <p:ext uri="{BB962C8B-B14F-4D97-AF65-F5344CB8AC3E}">
        <p14:creationId xmlns:p14="http://schemas.microsoft.com/office/powerpoint/2010/main" val="2570348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Armonia o conflitto fra fede e ragione?</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Pertanto sempre, negli autori fondamentali della filosofia medievale, lo sfondo delle discussioni e delle elaborazioni teoretiche è quello di una </a:t>
            </a:r>
            <a:r>
              <a:rPr lang="it-IT" b="1" dirty="0"/>
              <a:t>preventiva presa di posizione circa la problematica del rapporto tra ragione e fede</a:t>
            </a:r>
            <a:r>
              <a:rPr lang="it-IT" dirty="0"/>
              <a:t>. Si trattava di capire se tra queste due fonti del discorso vero (la fede e/o la ragione come riferimento che misura la verità delle proprie affermazioni) vi sia </a:t>
            </a:r>
            <a:r>
              <a:rPr lang="it-IT" b="1" dirty="0"/>
              <a:t>armonia o conflitto e, nel caso di un possibile conflitto, quali delle due fonti sia da privilegiare</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11</a:t>
            </a:fld>
            <a:endParaRPr lang="it-IT"/>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Una periodizzazione</a:t>
            </a:r>
          </a:p>
        </p:txBody>
      </p:sp>
      <p:sp>
        <p:nvSpPr>
          <p:cNvPr id="3" name="Segnaposto contenuto 2"/>
          <p:cNvSpPr>
            <a:spLocks noGrp="1"/>
          </p:cNvSpPr>
          <p:nvPr>
            <p:ph idx="1"/>
          </p:nvPr>
        </p:nvSpPr>
        <p:spPr/>
        <p:txBody>
          <a:bodyPr>
            <a:noAutofit/>
          </a:bodyPr>
          <a:lstStyle/>
          <a:p>
            <a:pPr marL="0" indent="0" algn="just">
              <a:buNone/>
            </a:pPr>
            <a:r>
              <a:rPr lang="it-IT" sz="2400" dirty="0"/>
              <a:t>Senza pretesa di esaustività, si può periodizzare la trattazione della tematica fede-ragione all’interno della filosofia delle </a:t>
            </a:r>
            <a:r>
              <a:rPr lang="it-IT" sz="2400" i="1" dirty="0"/>
              <a:t>scholae</a:t>
            </a:r>
            <a:r>
              <a:rPr lang="it-IT" sz="2400" dirty="0"/>
              <a:t> e, poi, delle </a:t>
            </a:r>
            <a:r>
              <a:rPr lang="it-IT" sz="2400" i="1" dirty="0"/>
              <a:t>università</a:t>
            </a:r>
            <a:r>
              <a:rPr lang="it-IT" sz="2400" dirty="0"/>
              <a:t> (che viene chiamata pertanto filosofia scolastica, una sorta di sinonimo di filosofia medievale).</a:t>
            </a:r>
          </a:p>
          <a:p>
            <a:pPr algn="just"/>
            <a:r>
              <a:rPr lang="it-IT" sz="2400" dirty="0"/>
              <a:t>Nella </a:t>
            </a:r>
            <a:r>
              <a:rPr lang="it-IT" sz="2400" b="1" dirty="0"/>
              <a:t>prima fase </a:t>
            </a:r>
            <a:r>
              <a:rPr lang="it-IT" sz="2400" dirty="0"/>
              <a:t>del pensiero medievale (alta scolastica fino al IX secolo), lo stesso uso della filosofia per indagare i principali misteri del cristianesimo nello stile che era stato dei Padri della Chiesa induce gli autori a ritenere pressoché</a:t>
            </a:r>
            <a:r>
              <a:rPr lang="it-IT" sz="2400" b="1" dirty="0"/>
              <a:t> indubitabile l’armonia di fede e ragione</a:t>
            </a:r>
            <a:r>
              <a:rPr lang="it-IT" sz="2400" dirty="0"/>
              <a:t>, laddove la fede </a:t>
            </a:r>
            <a:r>
              <a:rPr lang="it-IT" sz="2400" u="sng" dirty="0"/>
              <a:t>indica</a:t>
            </a:r>
            <a:r>
              <a:rPr lang="it-IT" sz="2400" dirty="0"/>
              <a:t> le Verità principali in cui l’uomo deve credere per ottenere la salvezza e la ragione </a:t>
            </a:r>
            <a:r>
              <a:rPr lang="it-IT" sz="2400" u="sng" dirty="0"/>
              <a:t>le indaga </a:t>
            </a:r>
            <a:r>
              <a:rPr lang="it-IT" sz="2400" dirty="0"/>
              <a:t>cercando di spiegarle, specificarle e illuminarle.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12</a:t>
            </a:fld>
            <a:endParaRPr lang="it-IT"/>
          </a:p>
        </p:txBody>
      </p:sp>
    </p:spTree>
    <p:extLst>
      <p:ext uri="{BB962C8B-B14F-4D97-AF65-F5344CB8AC3E}">
        <p14:creationId xmlns:p14="http://schemas.microsoft.com/office/powerpoint/2010/main" val="274395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Fede e ragione nella scolastica</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Nella scolastica propriamente detta, tra 1100 e 1300 vi è un approfondimento della questione e la definizione di un preciso rapporto gerarchico tra la ragione e la fede. Qui la filosofia diviene </a:t>
            </a:r>
            <a:r>
              <a:rPr lang="it-IT" b="1" i="1" dirty="0" err="1"/>
              <a:t>ancilla</a:t>
            </a:r>
            <a:r>
              <a:rPr lang="it-IT" b="1" i="1" dirty="0"/>
              <a:t> </a:t>
            </a:r>
            <a:r>
              <a:rPr lang="it-IT" b="1" i="1" dirty="0" err="1"/>
              <a:t>theologiae</a:t>
            </a:r>
            <a:r>
              <a:rPr lang="it-IT" i="1" dirty="0"/>
              <a:t> </a:t>
            </a:r>
            <a:r>
              <a:rPr lang="it-IT" dirty="0"/>
              <a:t>(serva della teologia, secondo un’espressione di Tommaso d’Aquino), ma guadagna anche un </a:t>
            </a:r>
            <a:r>
              <a:rPr lang="it-IT" b="1" dirty="0"/>
              <a:t>relativo spazio di autonomia nelle questioni non direttamente attinenti a temi teologici</a:t>
            </a:r>
            <a:r>
              <a:rPr lang="it-IT" dirty="0"/>
              <a:t>, le questioni cioè che riguardano le realtà creaturali autonome perché così volute da Dio nel piano della creazione.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13</a:t>
            </a:fld>
            <a:endParaRPr lang="it-IT"/>
          </a:p>
        </p:txBody>
      </p:sp>
    </p:spTree>
    <p:extLst>
      <p:ext uri="{BB962C8B-B14F-4D97-AF65-F5344CB8AC3E}">
        <p14:creationId xmlns:p14="http://schemas.microsoft.com/office/powerpoint/2010/main" val="20403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75000"/>
            <a:alpha val="50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Fede e ragione nella tarda scolastica</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Dopo il 1300 </a:t>
            </a:r>
            <a:r>
              <a:rPr lang="it-IT" b="1" dirty="0"/>
              <a:t>la ragione si separa dalla fede </a:t>
            </a:r>
            <a:r>
              <a:rPr lang="it-IT" dirty="0"/>
              <a:t>e ne viene sancita la sostanziale incapacità di offrire un quadro esaustivo dei misteri della religione cristiana. I contenuti religiosi vanno pertanto creduti con un atto più volitivo che conoscitivo (cfr. Duns Scoto e </a:t>
            </a:r>
            <a:r>
              <a:rPr lang="it-IT" dirty="0" err="1"/>
              <a:t>Ockham</a:t>
            </a:r>
            <a:r>
              <a:rPr lang="it-IT" dirty="0"/>
              <a:t>). La ragione esprime una certa presa sulla realtà creata senza però garantire assoluta affidabilità. La sua limitatezza, lungi dallo sfavorire l’atto di fede, lo rende necessario e improcrastinabile se si vuole dare una direzione positiva all’esistenza umana.</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14</a:t>
            </a:fld>
            <a:endParaRPr lang="it-IT"/>
          </a:p>
        </p:txBody>
      </p:sp>
    </p:spTree>
    <p:extLst>
      <p:ext uri="{BB962C8B-B14F-4D97-AF65-F5344CB8AC3E}">
        <p14:creationId xmlns:p14="http://schemas.microsoft.com/office/powerpoint/2010/main" val="3736855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Una cartina al tornasole: la questione degli universali</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Ogni epoca del Medioevo dà la sua peculiare versione di come intende i rapporti tra ragione e fede. Interessante è però un dibattito che attraversa la cultura medievale lungo i secoli, quello sui cosiddetti universali, cioè sui concetti che, come quelli di genere e specie, indicano non singoli individui ma classi di individui. Ricordiamo che  da </a:t>
            </a:r>
            <a:r>
              <a:rPr lang="it-IT" b="1" dirty="0"/>
              <a:t>Platone</a:t>
            </a:r>
            <a:r>
              <a:rPr lang="it-IT" dirty="0"/>
              <a:t> i concetti universali sono considerati essere le idee, mentre per </a:t>
            </a:r>
            <a:r>
              <a:rPr lang="it-IT" b="1" dirty="0"/>
              <a:t>Aristotele</a:t>
            </a:r>
            <a:r>
              <a:rPr lang="it-IT" dirty="0"/>
              <a:t> indicano le specie di oggetti che coincidono con la loro forma.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15</a:t>
            </a:fld>
            <a:endParaRPr lang="it-IT"/>
          </a:p>
        </p:txBody>
      </p:sp>
    </p:spTree>
    <p:extLst>
      <p:ext uri="{BB962C8B-B14F-4D97-AF65-F5344CB8AC3E}">
        <p14:creationId xmlns:p14="http://schemas.microsoft.com/office/powerpoint/2010/main" val="135629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tema del contendere: gli universali come realtà (1)</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sz="3400" dirty="0"/>
              <a:t>La questione riguarda </a:t>
            </a:r>
            <a:r>
              <a:rPr lang="it-IT" sz="3400" b="1" dirty="0"/>
              <a:t>la capacità degli universali di individuare delle vere realtà</a:t>
            </a:r>
            <a:r>
              <a:rPr lang="it-IT" sz="3400" dirty="0"/>
              <a:t>. </a:t>
            </a:r>
          </a:p>
          <a:p>
            <a:pPr marL="0" indent="0" algn="just">
              <a:buNone/>
            </a:pPr>
            <a:r>
              <a:rPr lang="it-IT" sz="3400" dirty="0"/>
              <a:t>1) Se le idee esistono veramente, come diceva Platone, la ragione che le pensa, pensa delle realtà e ne coglie il senso ultimo. Ma siccome queste realtà, essendo verità eterne, sono al tempo stesso create, volute e pensate da Dio (questo, come si sa è l’aggiunta con cui Agostino </a:t>
            </a:r>
            <a:r>
              <a:rPr lang="it-IT" sz="3400" i="1" dirty="0"/>
              <a:t>cristianizza</a:t>
            </a:r>
            <a:r>
              <a:rPr lang="it-IT" sz="3400" dirty="0"/>
              <a:t> Platone), la ragione si armonizza perfettamente con il pensiero divino e riesce dare una visione corretta del mondo. </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16</a:t>
            </a:fld>
            <a:endParaRPr lang="it-IT"/>
          </a:p>
        </p:txBody>
      </p:sp>
    </p:spTree>
    <p:extLst>
      <p:ext uri="{BB962C8B-B14F-4D97-AF65-F5344CB8AC3E}">
        <p14:creationId xmlns:p14="http://schemas.microsoft.com/office/powerpoint/2010/main" val="1355330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tema del contendere: gli universali come concetti o parole (2)</a:t>
            </a:r>
          </a:p>
        </p:txBody>
      </p:sp>
      <p:sp>
        <p:nvSpPr>
          <p:cNvPr id="3" name="Segnaposto contenuto 2"/>
          <p:cNvSpPr>
            <a:spLocks noGrp="1"/>
          </p:cNvSpPr>
          <p:nvPr>
            <p:ph idx="1"/>
          </p:nvPr>
        </p:nvSpPr>
        <p:spPr/>
        <p:txBody>
          <a:bodyPr>
            <a:normAutofit lnSpcReduction="10000"/>
          </a:bodyPr>
          <a:lstStyle/>
          <a:p>
            <a:pPr marL="0" indent="0" algn="just">
              <a:buNone/>
            </a:pPr>
            <a:r>
              <a:rPr lang="it-IT" dirty="0"/>
              <a:t>Se invece gli universali sono solo </a:t>
            </a:r>
            <a:r>
              <a:rPr lang="it-IT" b="1" dirty="0"/>
              <a:t>pensieri umani</a:t>
            </a:r>
            <a:r>
              <a:rPr lang="it-IT" dirty="0"/>
              <a:t>, o addirittura </a:t>
            </a:r>
            <a:r>
              <a:rPr lang="it-IT" b="1" dirty="0"/>
              <a:t>parole senza una reale corrispondenza nella realtà</a:t>
            </a:r>
            <a:r>
              <a:rPr lang="it-IT" dirty="0"/>
              <a:t>, questi concetti possono avere un utilizzo limitato ai bisogni umani senza offrire una verità delle cose pienamente affidabile. La ragione quindi non potrà più collaborare con la fede alla descrizione del mondo e la fede non potrà più fare affidamento sulla ragione per spiegare le sue verità.</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17</a:t>
            </a:fld>
            <a:endParaRPr lang="it-IT"/>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3074" name="Titolo 1"/>
          <p:cNvSpPr>
            <a:spLocks noGrp="1"/>
          </p:cNvSpPr>
          <p:nvPr>
            <p:ph type="title"/>
          </p:nvPr>
        </p:nvSpPr>
        <p:spPr/>
        <p:txBody>
          <a:bodyPr/>
          <a:lstStyle/>
          <a:p>
            <a:pPr eaLnBrk="1" hangingPunct="1"/>
            <a:r>
              <a:rPr lang="it-IT" altLang="it-IT" dirty="0"/>
              <a:t>La nascita della questione: </a:t>
            </a:r>
            <a:r>
              <a:rPr lang="it-IT" altLang="it-IT" dirty="0" err="1"/>
              <a:t>Porfirio</a:t>
            </a:r>
            <a:r>
              <a:rPr lang="it-IT" altLang="it-IT" dirty="0"/>
              <a:t> e Boezio</a:t>
            </a:r>
          </a:p>
        </p:txBody>
      </p:sp>
      <p:sp>
        <p:nvSpPr>
          <p:cNvPr id="3" name="Segnaposto contenuto 2"/>
          <p:cNvSpPr>
            <a:spLocks noGrp="1"/>
          </p:cNvSpPr>
          <p:nvPr>
            <p:ph idx="1"/>
          </p:nvPr>
        </p:nvSpPr>
        <p:spPr/>
        <p:txBody>
          <a:bodyPr rtlCol="0">
            <a:normAutofit fontScale="77500" lnSpcReduction="20000"/>
          </a:bodyPr>
          <a:lstStyle/>
          <a:p>
            <a:pPr marL="0" indent="0" algn="just" eaLnBrk="1" fontAlgn="auto" hangingPunct="1">
              <a:spcAft>
                <a:spcPts val="0"/>
              </a:spcAft>
              <a:buFont typeface="Arial" pitchFamily="34" charset="0"/>
              <a:buNone/>
              <a:defRPr/>
            </a:pPr>
            <a:r>
              <a:rPr lang="it-IT" b="1" dirty="0"/>
              <a:t>Nel III sec. d. C</a:t>
            </a:r>
            <a:r>
              <a:rPr lang="it-IT" dirty="0"/>
              <a:t>.  il filosofo neoplatonico Porfirio (allievo di </a:t>
            </a:r>
            <a:r>
              <a:rPr lang="it-IT" dirty="0" err="1"/>
              <a:t>Plotino</a:t>
            </a:r>
            <a:r>
              <a:rPr lang="it-IT" dirty="0"/>
              <a:t>) pubblica un testo che vuole introdurre alla lettura delle </a:t>
            </a:r>
            <a:r>
              <a:rPr lang="it-IT" i="1" dirty="0"/>
              <a:t>Categorie</a:t>
            </a:r>
            <a:r>
              <a:rPr lang="it-IT" dirty="0"/>
              <a:t> di Aristotele, un’ importante opera di logica del filosofo di </a:t>
            </a:r>
            <a:r>
              <a:rPr lang="it-IT" dirty="0" err="1"/>
              <a:t>Stagira</a:t>
            </a:r>
            <a:r>
              <a:rPr lang="it-IT" dirty="0"/>
              <a:t>. L’opera si intitola </a:t>
            </a:r>
            <a:r>
              <a:rPr lang="it-IT" i="1" dirty="0"/>
              <a:t>Isagoge o Introduzione alle Categorie di Aristotele</a:t>
            </a:r>
            <a:r>
              <a:rPr lang="it-IT" dirty="0"/>
              <a:t> (dal greco </a:t>
            </a:r>
            <a:r>
              <a:rPr lang="it-IT" i="1" dirty="0" err="1"/>
              <a:t>eisagoghé</a:t>
            </a:r>
            <a:r>
              <a:rPr lang="it-IT" dirty="0"/>
              <a:t> = introduzione).</a:t>
            </a:r>
          </a:p>
          <a:p>
            <a:pPr marL="0" indent="0" algn="just" eaLnBrk="1" fontAlgn="auto" hangingPunct="1">
              <a:spcAft>
                <a:spcPts val="0"/>
              </a:spcAft>
              <a:buFont typeface="Arial" pitchFamily="34" charset="0"/>
              <a:buNone/>
              <a:defRPr/>
            </a:pPr>
            <a:r>
              <a:rPr lang="it-IT" b="1" dirty="0"/>
              <a:t>All’inizio del VI secolo</a:t>
            </a:r>
            <a:r>
              <a:rPr lang="it-IT" dirty="0"/>
              <a:t>, nell’ambito di un progetto, mai portato a termine, di traduzione in latino di tutto il </a:t>
            </a:r>
            <a:r>
              <a:rPr lang="it-IT" i="1" dirty="0"/>
              <a:t>corpus</a:t>
            </a:r>
            <a:r>
              <a:rPr lang="it-IT" dirty="0"/>
              <a:t> aristotelico e platonico, il filosofo romano Severino Boezio (480-526) traduce in latino non solo l’</a:t>
            </a:r>
            <a:r>
              <a:rPr lang="it-IT" i="1" u="sng" dirty="0" err="1"/>
              <a:t>Organon</a:t>
            </a:r>
            <a:r>
              <a:rPr lang="it-IT" dirty="0"/>
              <a:t> aristotelico (cioè tutte le opere logiche dello Stagirita), ma anche l’</a:t>
            </a:r>
            <a:r>
              <a:rPr lang="it-IT" i="1" dirty="0"/>
              <a:t>I</a:t>
            </a:r>
            <a:r>
              <a:rPr lang="it-IT" i="1" u="sng" dirty="0"/>
              <a:t>sagoge</a:t>
            </a:r>
            <a:r>
              <a:rPr lang="it-IT" dirty="0"/>
              <a:t> </a:t>
            </a:r>
            <a:r>
              <a:rPr lang="it-IT" dirty="0" err="1"/>
              <a:t>porfiriana</a:t>
            </a:r>
            <a:r>
              <a:rPr lang="it-IT" dirty="0"/>
              <a:t> (che viene pure dallo stesso Boezio commentata). </a:t>
            </a:r>
          </a:p>
          <a:p>
            <a:pPr marL="0" indent="0" algn="just" eaLnBrk="1" fontAlgn="auto" hangingPunct="1">
              <a:spcAft>
                <a:spcPts val="0"/>
              </a:spcAft>
              <a:buFont typeface="Arial" pitchFamily="34" charset="0"/>
              <a:buNone/>
              <a:defRPr/>
            </a:pPr>
            <a:r>
              <a:rPr lang="it-IT" b="1" u="sng" dirty="0"/>
              <a:t>Questi testi diventano oggetto di studio attento e approfondito da parte dei filosofi scolastici.</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E66AED58-74F2-46A8-8F7A-F27ED66C25CD}" type="slidenum">
              <a:rPr lang="it-IT" smtClean="0">
                <a:solidFill>
                  <a:prstClr val="black">
                    <a:tint val="75000"/>
                  </a:prstClr>
                </a:solidFill>
              </a:rPr>
              <a:pPr>
                <a:defRPr/>
              </a:pPr>
              <a:t>18</a:t>
            </a:fld>
            <a:endParaRPr lang="it-IT">
              <a:solidFill>
                <a:prstClr val="black">
                  <a:tint val="75000"/>
                </a:prstClr>
              </a:solidFill>
            </a:endParaRPr>
          </a:p>
        </p:txBody>
      </p:sp>
    </p:spTree>
    <p:extLst>
      <p:ext uri="{BB962C8B-B14F-4D97-AF65-F5344CB8AC3E}">
        <p14:creationId xmlns:p14="http://schemas.microsoft.com/office/powerpoint/2010/main" val="21753119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4098" name="Titolo 1"/>
          <p:cNvSpPr>
            <a:spLocks noGrp="1"/>
          </p:cNvSpPr>
          <p:nvPr>
            <p:ph type="title"/>
          </p:nvPr>
        </p:nvSpPr>
        <p:spPr/>
        <p:txBody>
          <a:bodyPr/>
          <a:lstStyle/>
          <a:p>
            <a:pPr eaLnBrk="1" hangingPunct="1"/>
            <a:r>
              <a:rPr lang="it-IT" altLang="it-IT"/>
              <a:t>L’argomento  più discusso</a:t>
            </a:r>
          </a:p>
        </p:txBody>
      </p:sp>
      <p:sp>
        <p:nvSpPr>
          <p:cNvPr id="3" name="Segnaposto contenuto 2"/>
          <p:cNvSpPr>
            <a:spLocks noGrp="1"/>
          </p:cNvSpPr>
          <p:nvPr>
            <p:ph idx="1"/>
          </p:nvPr>
        </p:nvSpPr>
        <p:spPr/>
        <p:txBody>
          <a:bodyPr rtlCol="0">
            <a:normAutofit fontScale="70000" lnSpcReduction="20000"/>
          </a:bodyPr>
          <a:lstStyle/>
          <a:p>
            <a:pPr marL="0" indent="0" algn="just" eaLnBrk="1" fontAlgn="auto" hangingPunct="1">
              <a:spcAft>
                <a:spcPts val="0"/>
              </a:spcAft>
              <a:buFont typeface="Arial" charset="0"/>
              <a:buNone/>
              <a:defRPr/>
            </a:pPr>
            <a:r>
              <a:rPr lang="it-IT" dirty="0"/>
              <a:t>L’argomento più discusso tra i filosofi medievali è quello relativo ai </a:t>
            </a:r>
            <a:r>
              <a:rPr lang="it-IT" b="1" dirty="0"/>
              <a:t>generi e alle specie </a:t>
            </a:r>
            <a:r>
              <a:rPr lang="it-IT" dirty="0"/>
              <a:t>aristoteliche. Porfirio, introducendo il tema aveva detto: "Non dirò, riguardo ai generi e alle specie, </a:t>
            </a:r>
          </a:p>
          <a:p>
            <a:pPr algn="just" eaLnBrk="1" fontAlgn="auto" hangingPunct="1">
              <a:spcAft>
                <a:spcPts val="0"/>
              </a:spcAft>
              <a:buFont typeface="Arial" pitchFamily="34" charset="0"/>
              <a:buChar char="•"/>
              <a:defRPr/>
            </a:pPr>
            <a:r>
              <a:rPr lang="it-IT" b="1" dirty="0"/>
              <a:t>se siano sostanze esistenti per sé, </a:t>
            </a:r>
          </a:p>
          <a:p>
            <a:pPr algn="just" eaLnBrk="1" fontAlgn="auto" hangingPunct="1">
              <a:spcAft>
                <a:spcPts val="0"/>
              </a:spcAft>
              <a:buFont typeface="Arial" pitchFamily="34" charset="0"/>
              <a:buChar char="•"/>
              <a:defRPr/>
            </a:pPr>
            <a:r>
              <a:rPr lang="it-IT" b="1" dirty="0"/>
              <a:t>o se siano semplici pensieri </a:t>
            </a:r>
          </a:p>
          <a:p>
            <a:pPr marL="0" indent="0" algn="just" eaLnBrk="1" fontAlgn="auto" hangingPunct="1">
              <a:spcAft>
                <a:spcPts val="0"/>
              </a:spcAft>
              <a:buFont typeface="Arial" charset="0"/>
              <a:buNone/>
              <a:defRPr/>
            </a:pPr>
            <a:r>
              <a:rPr lang="it-IT" dirty="0"/>
              <a:t>e, nel caso siano sussistenti,  se siano realtà </a:t>
            </a:r>
          </a:p>
          <a:p>
            <a:pPr algn="just" eaLnBrk="1" fontAlgn="auto" hangingPunct="1">
              <a:spcAft>
                <a:spcPts val="0"/>
              </a:spcAft>
              <a:buFont typeface="Arial" pitchFamily="34" charset="0"/>
              <a:buChar char="•"/>
              <a:defRPr/>
            </a:pPr>
            <a:r>
              <a:rPr lang="it-IT" b="1" dirty="0"/>
              <a:t>corporee </a:t>
            </a:r>
          </a:p>
          <a:p>
            <a:pPr algn="just" eaLnBrk="1" fontAlgn="auto" hangingPunct="1">
              <a:spcAft>
                <a:spcPts val="0"/>
              </a:spcAft>
              <a:buFont typeface="Arial" pitchFamily="34" charset="0"/>
              <a:buChar char="•"/>
              <a:defRPr/>
            </a:pPr>
            <a:r>
              <a:rPr lang="it-IT" b="1" dirty="0"/>
              <a:t>o incorporee </a:t>
            </a:r>
          </a:p>
          <a:p>
            <a:pPr marL="0" indent="0" algn="just" eaLnBrk="1" fontAlgn="auto" hangingPunct="1">
              <a:spcAft>
                <a:spcPts val="0"/>
              </a:spcAft>
              <a:buFont typeface="Arial" charset="0"/>
              <a:buNone/>
              <a:defRPr/>
            </a:pPr>
            <a:r>
              <a:rPr lang="it-IT" dirty="0"/>
              <a:t>e, infine, se siano</a:t>
            </a:r>
          </a:p>
          <a:p>
            <a:pPr algn="just" eaLnBrk="1" fontAlgn="auto" hangingPunct="1">
              <a:spcAft>
                <a:spcPts val="0"/>
              </a:spcAft>
              <a:buFont typeface="Arial" pitchFamily="34" charset="0"/>
              <a:buChar char="•"/>
              <a:defRPr/>
            </a:pPr>
            <a:r>
              <a:rPr lang="it-IT" b="1" dirty="0"/>
              <a:t>separate dai sensibili </a:t>
            </a:r>
          </a:p>
          <a:p>
            <a:pPr algn="just" eaLnBrk="1" fontAlgn="auto" hangingPunct="1">
              <a:spcAft>
                <a:spcPts val="0"/>
              </a:spcAft>
              <a:buFont typeface="Arial" pitchFamily="34" charset="0"/>
              <a:buChar char="•"/>
              <a:defRPr/>
            </a:pPr>
            <a:r>
              <a:rPr lang="it-IT" b="1" dirty="0"/>
              <a:t>ovvero poste in essi</a:t>
            </a:r>
            <a:r>
              <a:rPr lang="it-IT" dirty="0"/>
              <a:t>. </a:t>
            </a:r>
          </a:p>
          <a:p>
            <a:pPr marL="0" indent="0" algn="just" eaLnBrk="1" fontAlgn="auto" hangingPunct="1">
              <a:spcAft>
                <a:spcPts val="0"/>
              </a:spcAft>
              <a:buFont typeface="Arial" charset="0"/>
              <a:buNone/>
              <a:defRPr/>
            </a:pPr>
            <a:r>
              <a:rPr lang="it-IT" dirty="0"/>
              <a:t>Poiché questa è impresa molto ardua, che ha bisogno di più vaste indagini."</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19</a:t>
            </a:fld>
            <a:endParaRPr lang="it-IT">
              <a:solidFill>
                <a:prstClr val="black">
                  <a:tint val="75000"/>
                </a:prstClr>
              </a:solidFill>
            </a:endParaRPr>
          </a:p>
        </p:txBody>
      </p:sp>
    </p:spTree>
    <p:extLst>
      <p:ext uri="{BB962C8B-B14F-4D97-AF65-F5344CB8AC3E}">
        <p14:creationId xmlns:p14="http://schemas.microsoft.com/office/powerpoint/2010/main" val="3640137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Medioevo e fine dell’Impero</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Il Medioevo ha origine dalla dissoluzione dell’impero romano a partire dal V secolo e dal contemporaneo venir meno dell’autorità centrale nell’Europa occidentale e nell’Africa nord occidentale. A tali fenomeni si aggiunge lo spopolamento delle città a favore delle campagne, la diminuzione della produzione di beni e degli scambi commerciali e, infine, un diffuso sentimento di insicurezza dovuto alle frequenti invasioni di popoli barbarici provenienti dall’oriente germanico e asiatico.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2</a:t>
            </a:fld>
            <a:endParaRPr lang="it-IT"/>
          </a:p>
        </p:txBody>
      </p:sp>
    </p:spTree>
    <p:extLst>
      <p:ext uri="{BB962C8B-B14F-4D97-AF65-F5344CB8AC3E}">
        <p14:creationId xmlns:p14="http://schemas.microsoft.com/office/powerpoint/2010/main" val="1976974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dirty="0"/>
              <a:t>Quale realtà hanno i generi e le specie?</a:t>
            </a:r>
          </a:p>
        </p:txBody>
      </p:sp>
      <p:sp>
        <p:nvSpPr>
          <p:cNvPr id="3" name="Segnaposto contenuto 2"/>
          <p:cNvSpPr>
            <a:spLocks noGrp="1"/>
          </p:cNvSpPr>
          <p:nvPr>
            <p:ph idx="1"/>
          </p:nvPr>
        </p:nvSpPr>
        <p:spPr/>
        <p:txBody>
          <a:bodyPr rtlCol="0">
            <a:normAutofit fontScale="77500" lnSpcReduction="20000"/>
          </a:bodyPr>
          <a:lstStyle/>
          <a:p>
            <a:pPr marL="0" indent="0" algn="just" eaLnBrk="1" fontAlgn="auto" hangingPunct="1">
              <a:spcAft>
                <a:spcPts val="0"/>
              </a:spcAft>
              <a:buNone/>
              <a:defRPr/>
            </a:pPr>
            <a:r>
              <a:rPr lang="it-IT" sz="3400" dirty="0"/>
              <a:t>Come si è detto, è proprio questo tema che appassiona i medievali: </a:t>
            </a:r>
            <a:r>
              <a:rPr lang="it-IT" sz="3400" b="1" dirty="0"/>
              <a:t>quale realtà possono avere quei termini, come i generi e le specie, che si predicano di una molteplicità di individui?</a:t>
            </a:r>
            <a:r>
              <a:rPr lang="it-IT" sz="3400" dirty="0"/>
              <a:t> Infatti genere e specie, lo ricordiamo a partire da Aristotele, sono termini linguistici e concettuali che hanno una </a:t>
            </a:r>
            <a:r>
              <a:rPr lang="it-IT" sz="3400" u="sng" dirty="0"/>
              <a:t>estensione</a:t>
            </a:r>
            <a:r>
              <a:rPr lang="it-IT" sz="3400" dirty="0"/>
              <a:t> tale da comprendere tanti individui. </a:t>
            </a:r>
            <a:r>
              <a:rPr lang="it-IT" sz="3400" b="1" dirty="0"/>
              <a:t>Generi</a:t>
            </a:r>
            <a:r>
              <a:rPr lang="it-IT" sz="3400" dirty="0"/>
              <a:t> sono insiemi di individui all’interno dei quali si possono ritagliare dei sottoinsiemi che chiamiamo </a:t>
            </a:r>
            <a:r>
              <a:rPr lang="it-IT" sz="3400" b="1" dirty="0"/>
              <a:t>specie</a:t>
            </a:r>
            <a:r>
              <a:rPr lang="it-IT" sz="3400" dirty="0"/>
              <a:t>. Per esempio uomo è genere che contiene in sé il sottoinsieme «italiano» «svizzero»  etc.: questi ultimi sono specie del genere uomo. D’altro canto «italiano» o  «svizzero» etc. sono a loro volta generi di «lombardo» o «ticinese» etc., i quali ultimi sono appunto specie del loro genere.</a:t>
            </a:r>
          </a:p>
          <a:p>
            <a:pPr eaLnBrk="1" fontAlgn="auto" hangingPunct="1">
              <a:spcAft>
                <a:spcPts val="0"/>
              </a:spcAft>
              <a:buFont typeface="Arial" pitchFamily="34" charset="0"/>
              <a:buChar char="•"/>
              <a:defRPr/>
            </a:pPr>
            <a:endParaRPr lang="it-IT" dirty="0"/>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20</a:t>
            </a:fld>
            <a:endParaRPr lang="it-IT">
              <a:solidFill>
                <a:prstClr val="black">
                  <a:tint val="75000"/>
                </a:prstClr>
              </a:solidFill>
            </a:endParaRPr>
          </a:p>
        </p:txBody>
      </p:sp>
    </p:spTree>
    <p:extLst>
      <p:ext uri="{BB962C8B-B14F-4D97-AF65-F5344CB8AC3E}">
        <p14:creationId xmlns:p14="http://schemas.microsoft.com/office/powerpoint/2010/main" val="3602522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6146" name="Titolo 1"/>
          <p:cNvSpPr>
            <a:spLocks noGrp="1"/>
          </p:cNvSpPr>
          <p:nvPr>
            <p:ph type="title"/>
          </p:nvPr>
        </p:nvSpPr>
        <p:spPr/>
        <p:txBody>
          <a:bodyPr/>
          <a:lstStyle/>
          <a:p>
            <a:pPr eaLnBrk="1" hangingPunct="1"/>
            <a:r>
              <a:rPr lang="it-IT" altLang="it-IT"/>
              <a:t>Il problema</a:t>
            </a:r>
          </a:p>
        </p:txBody>
      </p:sp>
      <p:sp>
        <p:nvSpPr>
          <p:cNvPr id="3" name="Segnaposto contenuto 2"/>
          <p:cNvSpPr>
            <a:spLocks noGrp="1"/>
          </p:cNvSpPr>
          <p:nvPr>
            <p:ph idx="1"/>
          </p:nvPr>
        </p:nvSpPr>
        <p:spPr/>
        <p:txBody>
          <a:bodyPr rtlCol="0">
            <a:normAutofit fontScale="62500" lnSpcReduction="20000"/>
          </a:bodyPr>
          <a:lstStyle/>
          <a:p>
            <a:pPr eaLnBrk="1" fontAlgn="auto" hangingPunct="1">
              <a:spcAft>
                <a:spcPts val="0"/>
              </a:spcAft>
              <a:buFont typeface="Arial" pitchFamily="34" charset="0"/>
              <a:buChar char="•"/>
              <a:defRPr/>
            </a:pPr>
            <a:r>
              <a:rPr lang="it-IT" dirty="0"/>
              <a:t>Ora il problema più dibattuto tra quelli indicati da Porfirio è il seguente:</a:t>
            </a:r>
          </a:p>
          <a:p>
            <a:pPr algn="just" eaLnBrk="1" fontAlgn="auto" hangingPunct="1">
              <a:spcAft>
                <a:spcPts val="0"/>
              </a:spcAft>
              <a:buFont typeface="Arial" pitchFamily="34" charset="0"/>
              <a:buChar char="•"/>
              <a:defRPr/>
            </a:pPr>
            <a:r>
              <a:rPr lang="it-IT" dirty="0"/>
              <a:t>Quando io dico </a:t>
            </a:r>
            <a:r>
              <a:rPr lang="it-IT" i="1" dirty="0"/>
              <a:t>Socrate è un uomo</a:t>
            </a:r>
            <a:r>
              <a:rPr lang="it-IT" dirty="0"/>
              <a:t>, sto dicendo che appartiene alla specie umana, la quale a sua volta appartiene al genere animale e così via. Ma in questo caso «uomo» che cosa indica?</a:t>
            </a:r>
          </a:p>
          <a:p>
            <a:pPr marL="514350" indent="-514350" algn="just" eaLnBrk="1" fontAlgn="auto" hangingPunct="1">
              <a:spcAft>
                <a:spcPts val="0"/>
              </a:spcAft>
              <a:buFont typeface="Arial" pitchFamily="34" charset="0"/>
              <a:buAutoNum type="arabicParenR"/>
              <a:defRPr/>
            </a:pPr>
            <a:r>
              <a:rPr lang="it-IT" dirty="0"/>
              <a:t>Indica che in Socrate vi è un’ «umanità» come </a:t>
            </a:r>
            <a:r>
              <a:rPr lang="it-IT" b="1" dirty="0"/>
              <a:t>idea platonica </a:t>
            </a:r>
            <a:r>
              <a:rPr lang="it-IT" dirty="0"/>
              <a:t>REALMENTE ESISTENTE alla quale Socrate parteciperebbe (l’universale è ANTE REM, cioè è l’dea che viene prima della cosa)</a:t>
            </a:r>
          </a:p>
          <a:p>
            <a:pPr marL="514350" indent="-514350" algn="just" eaLnBrk="1" fontAlgn="auto" hangingPunct="1">
              <a:spcAft>
                <a:spcPts val="0"/>
              </a:spcAft>
              <a:buFont typeface="Arial" pitchFamily="34" charset="0"/>
              <a:buAutoNum type="arabicParenR"/>
              <a:defRPr/>
            </a:pPr>
            <a:r>
              <a:rPr lang="it-IT" dirty="0"/>
              <a:t>oppure indica un </a:t>
            </a:r>
            <a:r>
              <a:rPr lang="it-IT" b="1" dirty="0"/>
              <a:t>carattere distintivo</a:t>
            </a:r>
            <a:r>
              <a:rPr lang="it-IT" dirty="0"/>
              <a:t> di Socrate che mi aiuta a definirlo come un essere determinato che possiede una forma la quale NON HA REALTÀ SE NON DENTRO la sostanza Socrate  (Aristotele: l’universale è forma dunque è IN RE, cioè </a:t>
            </a:r>
            <a:r>
              <a:rPr lang="it-IT" i="1" dirty="0"/>
              <a:t>nella</a:t>
            </a:r>
            <a:r>
              <a:rPr lang="it-IT" dirty="0"/>
              <a:t> cosa), </a:t>
            </a:r>
          </a:p>
          <a:p>
            <a:pPr marL="514350" indent="-514350" algn="just" eaLnBrk="1" fontAlgn="auto" hangingPunct="1">
              <a:spcAft>
                <a:spcPts val="0"/>
              </a:spcAft>
              <a:buFont typeface="Arial" pitchFamily="34" charset="0"/>
              <a:buAutoNum type="arabicParenR"/>
              <a:defRPr/>
            </a:pPr>
            <a:r>
              <a:rPr lang="it-IT" dirty="0"/>
              <a:t>o infine è solamente </a:t>
            </a:r>
            <a:r>
              <a:rPr lang="it-IT" b="1" dirty="0"/>
              <a:t>un modo che ho per «chiamare» Socrate</a:t>
            </a:r>
            <a:r>
              <a:rPr lang="it-IT" dirty="0"/>
              <a:t>, cioè semplicemente un NOME con cui indico Socrate, partendo dalla mia esperienza e considerando i caratteri simili che Socrate possiede in comune con altri enti che perciò ho chiamato «uomini» (l’universale viene POST REM, dopo la cosa, solamente come mezzo che si possiede per nominarla).</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21</a:t>
            </a:fld>
            <a:endParaRPr lang="it-IT">
              <a:solidFill>
                <a:prstClr val="black">
                  <a:tint val="75000"/>
                </a:prstClr>
              </a:solidFill>
            </a:endParaRPr>
          </a:p>
        </p:txBody>
      </p:sp>
    </p:spTree>
    <p:extLst>
      <p:ext uri="{BB962C8B-B14F-4D97-AF65-F5344CB8AC3E}">
        <p14:creationId xmlns:p14="http://schemas.microsoft.com/office/powerpoint/2010/main" val="1892278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pPr eaLnBrk="1" hangingPunct="1"/>
            <a:r>
              <a:rPr lang="it-IT" altLang="it-IT" dirty="0"/>
              <a:t>Ante rem</a:t>
            </a:r>
          </a:p>
        </p:txBody>
      </p:sp>
      <p:sp>
        <p:nvSpPr>
          <p:cNvPr id="3" name="Segnaposto contenuto 2"/>
          <p:cNvSpPr>
            <a:spLocks noGrp="1"/>
          </p:cNvSpPr>
          <p:nvPr>
            <p:ph idx="1"/>
          </p:nvPr>
        </p:nvSpPr>
        <p:spPr/>
        <p:txBody>
          <a:bodyPr rtlCol="0">
            <a:normAutofit fontScale="85000" lnSpcReduction="10000"/>
          </a:bodyPr>
          <a:lstStyle/>
          <a:p>
            <a:pPr algn="just" eaLnBrk="1" fontAlgn="auto" hangingPunct="1">
              <a:spcAft>
                <a:spcPts val="0"/>
              </a:spcAft>
              <a:buFont typeface="Arial" pitchFamily="34" charset="0"/>
              <a:buChar char="•"/>
              <a:defRPr/>
            </a:pPr>
            <a:r>
              <a:rPr lang="it-IT" dirty="0"/>
              <a:t>Queste alternative sottendono tre diverse prospettive.</a:t>
            </a:r>
          </a:p>
          <a:p>
            <a:pPr algn="just" eaLnBrk="1" fontAlgn="auto" hangingPunct="1">
              <a:spcAft>
                <a:spcPts val="0"/>
              </a:spcAft>
              <a:buFont typeface="Arial" pitchFamily="34" charset="0"/>
              <a:buChar char="•"/>
              <a:defRPr/>
            </a:pPr>
            <a:r>
              <a:rPr lang="it-IT" dirty="0"/>
              <a:t>La prima corrisponde ad un </a:t>
            </a:r>
            <a:r>
              <a:rPr lang="it-IT" b="1" dirty="0"/>
              <a:t>realismo</a:t>
            </a:r>
            <a:r>
              <a:rPr lang="it-IT" dirty="0"/>
              <a:t> di matrice platonico-agostiniana in cui  generi come umanità, bontà, umanità, bellezza etc., hanno una </a:t>
            </a:r>
            <a:r>
              <a:rPr lang="it-IT" b="1" dirty="0"/>
              <a:t>sussistenza per sé </a:t>
            </a:r>
            <a:r>
              <a:rPr lang="it-IT" dirty="0"/>
              <a:t>nella mente di Dio</a:t>
            </a:r>
            <a:r>
              <a:rPr lang="it-IT" b="1" dirty="0"/>
              <a:t>, prima </a:t>
            </a:r>
            <a:r>
              <a:rPr lang="it-IT" dirty="0"/>
              <a:t>della loro esistenza come termini linguistici che designano caratteri delle cose. Tale impostazione pensa gli </a:t>
            </a:r>
            <a:r>
              <a:rPr lang="it-IT" u="sng" dirty="0"/>
              <a:t>universali come termini </a:t>
            </a:r>
            <a:r>
              <a:rPr lang="it-IT" i="1" u="sng" dirty="0"/>
              <a:t>ante-rem</a:t>
            </a:r>
            <a:r>
              <a:rPr lang="it-IT" dirty="0"/>
              <a:t>, prima della cosa, cioè prima dell’esistenza delle cose indicate dal termine (la Bontà, platonicamente intesa viene prima delle cose buone).</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22</a:t>
            </a:fld>
            <a:endParaRPr lang="it-IT">
              <a:solidFill>
                <a:prstClr val="black">
                  <a:tint val="75000"/>
                </a:prstClr>
              </a:solidFill>
            </a:endParaRPr>
          </a:p>
        </p:txBody>
      </p:sp>
    </p:spTree>
    <p:extLst>
      <p:ext uri="{BB962C8B-B14F-4D97-AF65-F5344CB8AC3E}">
        <p14:creationId xmlns:p14="http://schemas.microsoft.com/office/powerpoint/2010/main" val="762595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8194" name="Titolo 1"/>
          <p:cNvSpPr>
            <a:spLocks noGrp="1"/>
          </p:cNvSpPr>
          <p:nvPr>
            <p:ph type="title"/>
          </p:nvPr>
        </p:nvSpPr>
        <p:spPr/>
        <p:txBody>
          <a:bodyPr/>
          <a:lstStyle/>
          <a:p>
            <a:pPr eaLnBrk="1" hangingPunct="1"/>
            <a:r>
              <a:rPr lang="it-IT" altLang="it-IT" dirty="0"/>
              <a:t>Anselmo </a:t>
            </a:r>
          </a:p>
        </p:txBody>
      </p:sp>
      <p:sp>
        <p:nvSpPr>
          <p:cNvPr id="3" name="Segnaposto contenuto 2"/>
          <p:cNvSpPr>
            <a:spLocks noGrp="1"/>
          </p:cNvSpPr>
          <p:nvPr>
            <p:ph idx="1"/>
          </p:nvPr>
        </p:nvSpPr>
        <p:spPr/>
        <p:txBody>
          <a:bodyPr rtlCol="0">
            <a:normAutofit/>
          </a:bodyPr>
          <a:lstStyle/>
          <a:p>
            <a:pPr marL="0" indent="0" algn="just" eaLnBrk="1" fontAlgn="auto" hangingPunct="1">
              <a:spcAft>
                <a:spcPts val="0"/>
              </a:spcAft>
              <a:buNone/>
              <a:defRPr/>
            </a:pPr>
            <a:r>
              <a:rPr lang="it-IT" dirty="0"/>
              <a:t>Questa posizione è stata sostenuta da </a:t>
            </a:r>
            <a:r>
              <a:rPr lang="it-IT" b="1" dirty="0"/>
              <a:t>Anselmo d’Aosta</a:t>
            </a:r>
            <a:r>
              <a:rPr lang="it-IT" dirty="0"/>
              <a:t>, per il quale la </a:t>
            </a:r>
            <a:r>
              <a:rPr lang="it-IT" i="1" dirty="0" err="1"/>
              <a:t>rectitudo</a:t>
            </a:r>
            <a:r>
              <a:rPr lang="it-IT" i="1" dirty="0"/>
              <a:t> </a:t>
            </a:r>
            <a:r>
              <a:rPr lang="it-IT" dirty="0"/>
              <a:t>(cioè la capacità di dire rettamente e veritativamente le cose) del linguaggio, del pensiero e delle cose sensibili stesse è nient’altro che il loro adeguarsi alla loro idea «platonica» così come è presente nel pensiero di Dio, un’idea che ha quindi un grado addirittura più elevato di realtà che non le cose sensibili individuali stesse.</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23</a:t>
            </a:fld>
            <a:endParaRPr lang="it-IT">
              <a:solidFill>
                <a:prstClr val="black">
                  <a:tint val="75000"/>
                </a:prstClr>
              </a:solidFill>
            </a:endParaRPr>
          </a:p>
        </p:txBody>
      </p:sp>
    </p:spTree>
    <p:extLst>
      <p:ext uri="{BB962C8B-B14F-4D97-AF65-F5344CB8AC3E}">
        <p14:creationId xmlns:p14="http://schemas.microsoft.com/office/powerpoint/2010/main" val="24023631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Problemi dell’universale ante rem</a:t>
            </a:r>
          </a:p>
        </p:txBody>
      </p:sp>
      <p:sp>
        <p:nvSpPr>
          <p:cNvPr id="3" name="Segnaposto contenuto 2"/>
          <p:cNvSpPr>
            <a:spLocks noGrp="1"/>
          </p:cNvSpPr>
          <p:nvPr>
            <p:ph idx="1"/>
          </p:nvPr>
        </p:nvSpPr>
        <p:spPr/>
        <p:txBody>
          <a:bodyPr/>
          <a:lstStyle/>
          <a:p>
            <a:pPr algn="just" eaLnBrk="1" fontAlgn="auto" hangingPunct="1">
              <a:spcAft>
                <a:spcPts val="0"/>
              </a:spcAft>
              <a:buFont typeface="Arial" pitchFamily="34" charset="0"/>
              <a:buChar char="•"/>
              <a:defRPr/>
            </a:pPr>
            <a:r>
              <a:rPr lang="it-IT" sz="2800" dirty="0"/>
              <a:t>I problemi che sorgono considerando gli universali ante rem sono i seguenti: </a:t>
            </a:r>
          </a:p>
          <a:p>
            <a:pPr marL="514350" indent="-514350" algn="just" eaLnBrk="1" fontAlgn="auto" hangingPunct="1">
              <a:spcAft>
                <a:spcPts val="0"/>
              </a:spcAft>
              <a:buAutoNum type="alphaUcParenR"/>
              <a:defRPr/>
            </a:pPr>
            <a:r>
              <a:rPr lang="it-IT" sz="2800" dirty="0"/>
              <a:t>Come può l’unica essenza universale essere partecipe di più individui (senza moltiplicarsi); </a:t>
            </a:r>
          </a:p>
          <a:p>
            <a:pPr marL="514350" indent="-514350" algn="just" eaLnBrk="1" fontAlgn="auto" hangingPunct="1">
              <a:spcAft>
                <a:spcPts val="0"/>
              </a:spcAft>
              <a:buAutoNum type="alphaUcParenR"/>
              <a:defRPr/>
            </a:pPr>
            <a:r>
              <a:rPr lang="it-IT" sz="2800" dirty="0"/>
              <a:t>Come può l’unica essenza universale divenire causa dell’identità profonda delle cose rimanendo da loro separata,</a:t>
            </a:r>
          </a:p>
          <a:p>
            <a:pPr marL="514350" indent="-514350" algn="just" eaLnBrk="1" fontAlgn="auto" hangingPunct="1">
              <a:spcAft>
                <a:spcPts val="0"/>
              </a:spcAft>
              <a:buNone/>
              <a:defRPr/>
            </a:pPr>
            <a:r>
              <a:rPr lang="it-IT" sz="2800" dirty="0"/>
              <a:t> (tali questioni erano alla base della critica aristotelica alle idee di Platone).</a:t>
            </a:r>
          </a:p>
          <a:p>
            <a:pPr>
              <a:buNone/>
            </a:pPr>
            <a:endParaRPr lang="it-IT" dirty="0"/>
          </a:p>
        </p:txBody>
      </p:sp>
      <p:sp>
        <p:nvSpPr>
          <p:cNvPr id="4" name="Segnaposto piè di pagina 3"/>
          <p:cNvSpPr>
            <a:spLocks noGrp="1"/>
          </p:cNvSpPr>
          <p:nvPr>
            <p:ph type="ftr" sz="quarter" idx="11"/>
          </p:nvPr>
        </p:nvSpPr>
        <p:spPr/>
        <p:txBody>
          <a:bodyPr/>
          <a:lstStyle/>
          <a:p>
            <a:pPr>
              <a:defRPr/>
            </a:pPr>
            <a:r>
              <a:rPr lang="it-IT" dirty="0">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24</a:t>
            </a:fld>
            <a:endParaRPr lang="it-IT">
              <a:solidFill>
                <a:prstClr val="black">
                  <a:tint val="75000"/>
                </a:prst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9218" name="Titolo 1"/>
          <p:cNvSpPr>
            <a:spLocks noGrp="1"/>
          </p:cNvSpPr>
          <p:nvPr>
            <p:ph type="title"/>
          </p:nvPr>
        </p:nvSpPr>
        <p:spPr/>
        <p:txBody>
          <a:bodyPr/>
          <a:lstStyle/>
          <a:p>
            <a:pPr eaLnBrk="1" hangingPunct="1"/>
            <a:r>
              <a:rPr lang="it-IT" altLang="it-IT"/>
              <a:t>In re</a:t>
            </a:r>
          </a:p>
        </p:txBody>
      </p:sp>
      <p:sp>
        <p:nvSpPr>
          <p:cNvPr id="9219" name="Segnaposto contenuto 2"/>
          <p:cNvSpPr>
            <a:spLocks noGrp="1"/>
          </p:cNvSpPr>
          <p:nvPr>
            <p:ph idx="1"/>
          </p:nvPr>
        </p:nvSpPr>
        <p:spPr/>
        <p:txBody>
          <a:bodyPr/>
          <a:lstStyle/>
          <a:p>
            <a:pPr marL="0" indent="0" algn="just" eaLnBrk="1" hangingPunct="1">
              <a:buNone/>
            </a:pPr>
            <a:r>
              <a:rPr lang="it-IT" altLang="it-IT" sz="2600" dirty="0"/>
              <a:t>La seconda prospettiva, più vicina ad </a:t>
            </a:r>
            <a:r>
              <a:rPr lang="it-IT" altLang="it-IT" sz="2600" b="1" dirty="0"/>
              <a:t>Aristotele</a:t>
            </a:r>
            <a:r>
              <a:rPr lang="it-IT" altLang="it-IT" sz="2600" dirty="0"/>
              <a:t>, considera l’universale come un termine che indica una realtà esclusivamente </a:t>
            </a:r>
            <a:r>
              <a:rPr lang="it-IT" altLang="it-IT" sz="2600" b="1" dirty="0"/>
              <a:t>inerente alle cose</a:t>
            </a:r>
            <a:r>
              <a:rPr lang="it-IT" altLang="it-IT" sz="2600" dirty="0"/>
              <a:t>, dentro le cose. L’universale è un’essenza reale presente </a:t>
            </a:r>
            <a:r>
              <a:rPr lang="it-IT" altLang="it-IT" sz="2600" b="1" dirty="0"/>
              <a:t>nella cosa</a:t>
            </a:r>
            <a:r>
              <a:rPr lang="it-IT" altLang="it-IT" sz="2600" dirty="0"/>
              <a:t> (</a:t>
            </a:r>
            <a:r>
              <a:rPr lang="it-IT" altLang="it-IT" sz="2600" i="1" dirty="0"/>
              <a:t>in re</a:t>
            </a:r>
            <a:r>
              <a:rPr lang="it-IT" altLang="it-IT" sz="2600" dirty="0"/>
              <a:t>) come una sua caratteristica distintiva sostanziale. Questa posizione viene valorizzata, insieme ad altri, da S. Tommaso. I termini universali quindi non indicano realtà che hanno un’esistenza autonoma, ma comunque si riferiscono alle realtà individuali in carne ed ossa presenti nel nostro mondo e servono per indicarne l’essere in modo vero e affidabile.</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3" name="Segnaposto numero diapositiva 2"/>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25</a:t>
            </a:fld>
            <a:endParaRPr lang="it-IT">
              <a:solidFill>
                <a:prstClr val="black">
                  <a:tint val="75000"/>
                </a:prstClr>
              </a:solidFill>
            </a:endParaRPr>
          </a:p>
        </p:txBody>
      </p:sp>
    </p:spTree>
    <p:extLst>
      <p:ext uri="{BB962C8B-B14F-4D97-AF65-F5344CB8AC3E}">
        <p14:creationId xmlns:p14="http://schemas.microsoft.com/office/powerpoint/2010/main" val="118740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10242" name="Titolo 1"/>
          <p:cNvSpPr>
            <a:spLocks noGrp="1"/>
          </p:cNvSpPr>
          <p:nvPr>
            <p:ph type="title"/>
          </p:nvPr>
        </p:nvSpPr>
        <p:spPr/>
        <p:txBody>
          <a:bodyPr/>
          <a:lstStyle/>
          <a:p>
            <a:pPr eaLnBrk="1" hangingPunct="1"/>
            <a:r>
              <a:rPr lang="it-IT" altLang="it-IT" dirty="0"/>
              <a:t>Post rem (l’universale in Abelardo come </a:t>
            </a:r>
            <a:r>
              <a:rPr lang="it-IT" altLang="it-IT" i="1" dirty="0" err="1"/>
              <a:t>sermo</a:t>
            </a:r>
            <a:r>
              <a:rPr lang="it-IT" altLang="it-IT" dirty="0"/>
              <a:t>, cioè discorso)</a:t>
            </a:r>
          </a:p>
        </p:txBody>
      </p:sp>
      <p:sp>
        <p:nvSpPr>
          <p:cNvPr id="3" name="Segnaposto contenuto 2"/>
          <p:cNvSpPr>
            <a:spLocks noGrp="1"/>
          </p:cNvSpPr>
          <p:nvPr>
            <p:ph idx="1"/>
          </p:nvPr>
        </p:nvSpPr>
        <p:spPr/>
        <p:txBody>
          <a:bodyPr rtlCol="0">
            <a:normAutofit fontScale="70000" lnSpcReduction="20000"/>
          </a:bodyPr>
          <a:lstStyle/>
          <a:p>
            <a:pPr marL="0" indent="0" algn="just" eaLnBrk="1" fontAlgn="auto" hangingPunct="1">
              <a:spcAft>
                <a:spcPts val="0"/>
              </a:spcAft>
              <a:buNone/>
              <a:defRPr/>
            </a:pPr>
            <a:r>
              <a:rPr lang="it-IT" dirty="0"/>
              <a:t>La terza soluzione considera l’universale come </a:t>
            </a:r>
            <a:r>
              <a:rPr lang="it-IT" b="1" dirty="0"/>
              <a:t>un  concetto astratto dalle cose</a:t>
            </a:r>
            <a:r>
              <a:rPr lang="it-IT" dirty="0"/>
              <a:t>, quindi senza un’ esistenza reale, bensì con </a:t>
            </a:r>
            <a:r>
              <a:rPr lang="it-IT" b="1" dirty="0"/>
              <a:t>un’esistenza esclusivamente logica</a:t>
            </a:r>
            <a:r>
              <a:rPr lang="it-IT" dirty="0"/>
              <a:t>. </a:t>
            </a:r>
          </a:p>
          <a:p>
            <a:pPr algn="just" eaLnBrk="1" fontAlgn="auto" hangingPunct="1">
              <a:spcAft>
                <a:spcPts val="0"/>
              </a:spcAft>
              <a:buFont typeface="Arial" pitchFamily="34" charset="0"/>
              <a:buChar char="•"/>
              <a:defRPr/>
            </a:pPr>
            <a:r>
              <a:rPr lang="it-IT" dirty="0"/>
              <a:t>Prima esiste la cosa e poi il concetto la pensa. Il concetto viene dunque dopo la cosa (</a:t>
            </a:r>
            <a:r>
              <a:rPr lang="it-IT" i="1" dirty="0"/>
              <a:t>post rem</a:t>
            </a:r>
            <a:r>
              <a:rPr lang="it-IT" dirty="0"/>
              <a:t>). Questa impostazione, nella forma in cui è stata qui esposta, viene sostenuta da </a:t>
            </a:r>
            <a:r>
              <a:rPr lang="it-IT" u="sng" dirty="0"/>
              <a:t>Pietro Abelardo  </a:t>
            </a:r>
            <a:r>
              <a:rPr lang="it-IT" dirty="0"/>
              <a:t>(1079-1142), grande mente filosofica del XII secolo. Egli ritiene che l’universale sia </a:t>
            </a:r>
            <a:r>
              <a:rPr lang="it-IT" i="1" dirty="0" err="1"/>
              <a:t>sermo</a:t>
            </a:r>
            <a:r>
              <a:rPr lang="it-IT" dirty="0"/>
              <a:t> (concetto, discorso, </a:t>
            </a:r>
            <a:r>
              <a:rPr lang="it-IT" i="1" dirty="0"/>
              <a:t>logos</a:t>
            </a:r>
            <a:r>
              <a:rPr lang="it-IT" dirty="0"/>
              <a:t>) che significa una data condizione, uno determinato stato degli individui, consentendo così di conoscerli e di distinguerli, </a:t>
            </a:r>
            <a:r>
              <a:rPr lang="it-IT" u="sng" dirty="0"/>
              <a:t>senza presupporre l’esistenza reale della medesima essenza per molteplici singoli enti, con tutti i problemi che ne derivano</a:t>
            </a:r>
            <a:r>
              <a:rPr lang="it-IT" dirty="0"/>
              <a:t>. Questa posizione, pur insistendo sulla esclusiva realtà logica dei termini, si rende alla fine conciliabile con Aristotele e non giunge fino a negare le prerogative conoscitive della ragione.</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26</a:t>
            </a:fld>
            <a:endParaRPr lang="it-IT">
              <a:solidFill>
                <a:prstClr val="black">
                  <a:tint val="75000"/>
                </a:prstClr>
              </a:solidFill>
            </a:endParaRPr>
          </a:p>
        </p:txBody>
      </p:sp>
    </p:spTree>
    <p:extLst>
      <p:ext uri="{BB962C8B-B14F-4D97-AF65-F5344CB8AC3E}">
        <p14:creationId xmlns:p14="http://schemas.microsoft.com/office/powerpoint/2010/main" val="2047328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normAutofit fontScale="90000"/>
          </a:bodyPr>
          <a:lstStyle/>
          <a:p>
            <a:pPr eaLnBrk="1" fontAlgn="auto" hangingPunct="1">
              <a:spcAft>
                <a:spcPts val="0"/>
              </a:spcAft>
              <a:defRPr/>
            </a:pPr>
            <a:r>
              <a:rPr lang="it-IT" dirty="0"/>
              <a:t>Post rem: l’ universale come </a:t>
            </a:r>
            <a:r>
              <a:rPr lang="it-IT" i="1" dirty="0"/>
              <a:t>flatus vocis</a:t>
            </a:r>
            <a:r>
              <a:rPr lang="it-IT" dirty="0"/>
              <a:t> in </a:t>
            </a:r>
            <a:r>
              <a:rPr lang="it-IT" dirty="0" err="1"/>
              <a:t>Roscellino</a:t>
            </a:r>
            <a:r>
              <a:rPr lang="it-IT" dirty="0"/>
              <a:t> (1050-1120)</a:t>
            </a:r>
          </a:p>
        </p:txBody>
      </p:sp>
      <p:sp>
        <p:nvSpPr>
          <p:cNvPr id="3" name="Segnaposto contenuto 2"/>
          <p:cNvSpPr>
            <a:spLocks noGrp="1"/>
          </p:cNvSpPr>
          <p:nvPr>
            <p:ph idx="1"/>
          </p:nvPr>
        </p:nvSpPr>
        <p:spPr/>
        <p:txBody>
          <a:bodyPr rtlCol="0">
            <a:normAutofit fontScale="85000" lnSpcReduction="20000"/>
          </a:bodyPr>
          <a:lstStyle/>
          <a:p>
            <a:pPr marL="0" indent="0" algn="just" eaLnBrk="1" fontAlgn="auto" hangingPunct="1">
              <a:spcAft>
                <a:spcPts val="0"/>
              </a:spcAft>
              <a:buNone/>
              <a:defRPr/>
            </a:pPr>
            <a:r>
              <a:rPr lang="it-IT" dirty="0"/>
              <a:t>All’interno della terza prospettiva si colloca la posizione estremistica di </a:t>
            </a:r>
            <a:r>
              <a:rPr lang="it-IT" dirty="0" err="1"/>
              <a:t>Roscellino</a:t>
            </a:r>
            <a:r>
              <a:rPr lang="it-IT" dirty="0"/>
              <a:t>, il quale ritiene che </a:t>
            </a:r>
            <a:r>
              <a:rPr lang="it-IT" b="1" dirty="0"/>
              <a:t>reale sia solo l’individuo e che l’individuo solo possa esistere</a:t>
            </a:r>
            <a:r>
              <a:rPr lang="it-IT" dirty="0"/>
              <a:t>: </a:t>
            </a:r>
            <a:r>
              <a:rPr lang="it-IT" i="1" dirty="0" err="1"/>
              <a:t>Nihil</a:t>
            </a:r>
            <a:r>
              <a:rPr lang="it-IT" i="1" dirty="0"/>
              <a:t> est </a:t>
            </a:r>
            <a:r>
              <a:rPr lang="it-IT" i="1" dirty="0" err="1"/>
              <a:t>praeter</a:t>
            </a:r>
            <a:r>
              <a:rPr lang="it-IT" i="1" dirty="0"/>
              <a:t> </a:t>
            </a:r>
            <a:r>
              <a:rPr lang="it-IT" i="1" dirty="0" err="1"/>
              <a:t>individuum</a:t>
            </a:r>
            <a:r>
              <a:rPr lang="it-IT" dirty="0"/>
              <a:t>. La realtà dei nomi universali consiste solamente nel fatto che essi sono reali emissioni di fiato (</a:t>
            </a:r>
            <a:r>
              <a:rPr lang="it-IT" i="1" dirty="0"/>
              <a:t>flatus vocis</a:t>
            </a:r>
            <a:r>
              <a:rPr lang="it-IT" dirty="0"/>
              <a:t>) o reali segni scritti su un foglio. Questa solo è la loro realtà, fuori di essa nulla corrisponde a loro: </a:t>
            </a:r>
            <a:r>
              <a:rPr lang="it-IT" b="1" dirty="0"/>
              <a:t>il linguaggio degli universali pare essere una sorta di gioco con delle cose che non danno alcun aiuto nel descrivere la realtà</a:t>
            </a:r>
            <a:r>
              <a:rPr lang="it-IT" dirty="0"/>
              <a:t>. Unico elemento che nel linguaggio ha una funzione utile alla comprensione del mondo è il nome proprio della singola cosa reale (per esempio Socrate per l’individuo Socrate).</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27</a:t>
            </a:fld>
            <a:endParaRPr lang="it-IT">
              <a:solidFill>
                <a:prstClr val="black">
                  <a:tint val="75000"/>
                </a:prstClr>
              </a:solidFill>
            </a:endParaRPr>
          </a:p>
        </p:txBody>
      </p:sp>
    </p:spTree>
    <p:extLst>
      <p:ext uri="{BB962C8B-B14F-4D97-AF65-F5344CB8AC3E}">
        <p14:creationId xmlns:p14="http://schemas.microsoft.com/office/powerpoint/2010/main" val="2169680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12290" name="Titolo 1"/>
          <p:cNvSpPr>
            <a:spLocks noGrp="1"/>
          </p:cNvSpPr>
          <p:nvPr>
            <p:ph type="title"/>
          </p:nvPr>
        </p:nvSpPr>
        <p:spPr/>
        <p:txBody>
          <a:bodyPr/>
          <a:lstStyle/>
          <a:p>
            <a:pPr eaLnBrk="1" hangingPunct="1"/>
            <a:r>
              <a:rPr lang="it-IT" altLang="it-IT"/>
              <a:t>Nominalismo </a:t>
            </a:r>
          </a:p>
        </p:txBody>
      </p:sp>
      <p:sp>
        <p:nvSpPr>
          <p:cNvPr id="3" name="Segnaposto contenuto 2"/>
          <p:cNvSpPr>
            <a:spLocks noGrp="1"/>
          </p:cNvSpPr>
          <p:nvPr>
            <p:ph idx="1"/>
          </p:nvPr>
        </p:nvSpPr>
        <p:spPr/>
        <p:txBody>
          <a:bodyPr rtlCol="0">
            <a:normAutofit fontScale="92500" lnSpcReduction="20000"/>
          </a:bodyPr>
          <a:lstStyle/>
          <a:p>
            <a:pPr marL="0" indent="0" algn="just" eaLnBrk="1" fontAlgn="auto" hangingPunct="1">
              <a:spcAft>
                <a:spcPts val="0"/>
              </a:spcAft>
              <a:buNone/>
              <a:defRPr/>
            </a:pPr>
            <a:r>
              <a:rPr lang="it-IT" dirty="0"/>
              <a:t>L’idea di </a:t>
            </a:r>
            <a:r>
              <a:rPr lang="it-IT" dirty="0" err="1"/>
              <a:t>Roscellino</a:t>
            </a:r>
            <a:r>
              <a:rPr lang="it-IT" dirty="0"/>
              <a:t>, per cui l’universale è esclusivamente un nome senza che vi sia una sua corrispondenza con la realtà, viene chiamata </a:t>
            </a:r>
            <a:r>
              <a:rPr lang="it-IT" i="1" dirty="0"/>
              <a:t>nominalismo</a:t>
            </a:r>
            <a:r>
              <a:rPr lang="it-IT" dirty="0"/>
              <a:t>. </a:t>
            </a:r>
            <a:r>
              <a:rPr lang="it-IT" b="1" dirty="0"/>
              <a:t>Il nominalismo ha come conseguenza gnoseologica un distacco tra linguaggio-pensiero e realtà</a:t>
            </a:r>
            <a:r>
              <a:rPr lang="it-IT" dirty="0"/>
              <a:t>, perché i concetti – che noi indichiamo sempre con termini universali – e le operazioni che enunciano leggi generali del mondo, sono destinati a rimanere confinati in un ambito linguistico senza possibilità di definire stati di cose reali.</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28</a:t>
            </a:fld>
            <a:endParaRPr lang="it-IT">
              <a:solidFill>
                <a:prstClr val="black">
                  <a:tint val="75000"/>
                </a:prstClr>
              </a:solidFill>
            </a:endParaRPr>
          </a:p>
        </p:txBody>
      </p:sp>
    </p:spTree>
    <p:extLst>
      <p:ext uri="{BB962C8B-B14F-4D97-AF65-F5344CB8AC3E}">
        <p14:creationId xmlns:p14="http://schemas.microsoft.com/office/powerpoint/2010/main" val="4128918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Conseguenze teologiche del nominalismo</a:t>
            </a:r>
          </a:p>
        </p:txBody>
      </p:sp>
      <p:sp>
        <p:nvSpPr>
          <p:cNvPr id="3" name="Segnaposto contenuto 2"/>
          <p:cNvSpPr>
            <a:spLocks noGrp="1"/>
          </p:cNvSpPr>
          <p:nvPr>
            <p:ph idx="1"/>
          </p:nvPr>
        </p:nvSpPr>
        <p:spPr/>
        <p:txBody>
          <a:bodyPr/>
          <a:lstStyle/>
          <a:p>
            <a:pPr marL="0" indent="0" algn="just">
              <a:buNone/>
            </a:pPr>
            <a:r>
              <a:rPr lang="it-IT" sz="2200" dirty="0"/>
              <a:t>La disputa sembra in sé molto astratta, ma in realtà i medievali ci si appassionarono perché, seguendo Anselmo ed altri, vi trovarono importantissime conseguenze teologiche, che coinvolgevano i fondamenti della loro religiosità, che sempre costituiva il centro della loro vita.</a:t>
            </a:r>
          </a:p>
          <a:p>
            <a:pPr marL="0" indent="0" algn="just">
              <a:buNone/>
            </a:pPr>
            <a:r>
              <a:rPr lang="it-IT" sz="2200" dirty="0"/>
              <a:t>Per esempio: dal punto di vista teologico il </a:t>
            </a:r>
            <a:r>
              <a:rPr lang="it-IT" sz="2200" b="1" dirty="0"/>
              <a:t>nominalismo di </a:t>
            </a:r>
            <a:r>
              <a:rPr lang="it-IT" sz="2200" b="1" dirty="0" err="1"/>
              <a:t>Roscellino</a:t>
            </a:r>
            <a:r>
              <a:rPr lang="it-IT" sz="2200" b="1" dirty="0"/>
              <a:t> porta a considerare le tre Persone della Trinità come tre dei distinti </a:t>
            </a:r>
            <a:r>
              <a:rPr lang="it-IT" sz="2200" dirty="0"/>
              <a:t>– questa è almeno l’accusa di Anselmo – perché la parola Dio/Trinità, che indicherebbe l’unità della sostanza divina nelle tre Persone non avrebbe significato alcuno nella realtà. Quindi esisterebbero Padre, Figlio e Spirito con un’assoluta unità di pensiero e volontà, ma non l’unica Trinità divina. Tale tesi viene condannata al concilio di </a:t>
            </a:r>
            <a:r>
              <a:rPr lang="it-IT" sz="2200" dirty="0" err="1"/>
              <a:t>Soissons</a:t>
            </a:r>
            <a:r>
              <a:rPr lang="it-IT" sz="2200" dirty="0"/>
              <a:t> nel 1092.</a:t>
            </a:r>
          </a:p>
          <a:p>
            <a:endParaRPr lang="it-IT" dirty="0"/>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29</a:t>
            </a:fld>
            <a:endParaRPr lang="it-IT">
              <a:solidFill>
                <a:prstClr val="black">
                  <a:tint val="75000"/>
                </a:prstClr>
              </a:solidFill>
            </a:endParaRPr>
          </a:p>
        </p:txBody>
      </p:sp>
    </p:spTree>
    <p:extLst>
      <p:ext uri="{BB962C8B-B14F-4D97-AF65-F5344CB8AC3E}">
        <p14:creationId xmlns:p14="http://schemas.microsoft.com/office/powerpoint/2010/main" val="292955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Alto Medioevo</a:t>
            </a:r>
          </a:p>
        </p:txBody>
      </p:sp>
      <p:sp>
        <p:nvSpPr>
          <p:cNvPr id="3" name="Segnaposto contenuto 2"/>
          <p:cNvSpPr>
            <a:spLocks noGrp="1"/>
          </p:cNvSpPr>
          <p:nvPr>
            <p:ph idx="1"/>
          </p:nvPr>
        </p:nvSpPr>
        <p:spPr/>
        <p:txBody>
          <a:bodyPr>
            <a:normAutofit fontScale="92500"/>
          </a:bodyPr>
          <a:lstStyle/>
          <a:p>
            <a:pPr marL="0" indent="0" algn="just">
              <a:buNone/>
            </a:pPr>
            <a:r>
              <a:rPr lang="it-IT" dirty="0"/>
              <a:t>Il periodo medievale può essere suddiviso in tre epoche: l’Alto Medioevo (</a:t>
            </a:r>
            <a:r>
              <a:rPr lang="it-IT" dirty="0" err="1"/>
              <a:t>secc</a:t>
            </a:r>
            <a:r>
              <a:rPr lang="it-IT" dirty="0"/>
              <a:t>. V-XI), il periodo della rinascita dopo il Mille (</a:t>
            </a:r>
            <a:r>
              <a:rPr lang="it-IT" dirty="0" err="1"/>
              <a:t>secc</a:t>
            </a:r>
            <a:r>
              <a:rPr lang="it-IT" dirty="0"/>
              <a:t>. XI-XIII) e il Basso Medioevo (</a:t>
            </a:r>
            <a:r>
              <a:rPr lang="it-IT" dirty="0" err="1"/>
              <a:t>secc</a:t>
            </a:r>
            <a:r>
              <a:rPr lang="it-IT" dirty="0"/>
              <a:t>. XIV-XV).</a:t>
            </a:r>
          </a:p>
          <a:p>
            <a:pPr algn="just">
              <a:buNone/>
            </a:pPr>
            <a:r>
              <a:rPr lang="it-IT" dirty="0"/>
              <a:t>La prima, detta altomedievale, è caratterizzata </a:t>
            </a:r>
          </a:p>
          <a:p>
            <a:pPr algn="just">
              <a:buNone/>
            </a:pPr>
            <a:r>
              <a:rPr lang="it-IT" dirty="0"/>
              <a:t> - dal costituirsi dei regni barbarici e poi del Sacro Romano Impero con la sua struttura feudale.</a:t>
            </a:r>
          </a:p>
          <a:p>
            <a:pPr algn="just">
              <a:buNone/>
            </a:pPr>
            <a:r>
              <a:rPr lang="it-IT" dirty="0"/>
              <a:t>- Dallo svilupparsi dell’autorità della Chiesa cattolica facente riferimento al pontefice romano.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3</a:t>
            </a:fld>
            <a:endParaRPr lang="it-IT"/>
          </a:p>
        </p:txBody>
      </p:sp>
    </p:spTree>
    <p:extLst>
      <p:ext uri="{BB962C8B-B14F-4D97-AF65-F5344CB8AC3E}">
        <p14:creationId xmlns:p14="http://schemas.microsoft.com/office/powerpoint/2010/main" val="2865888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13314" name="Titolo 1"/>
          <p:cNvSpPr>
            <a:spLocks noGrp="1"/>
          </p:cNvSpPr>
          <p:nvPr>
            <p:ph type="title"/>
          </p:nvPr>
        </p:nvSpPr>
        <p:spPr/>
        <p:txBody>
          <a:bodyPr/>
          <a:lstStyle/>
          <a:p>
            <a:pPr eaLnBrk="1" hangingPunct="1"/>
            <a:r>
              <a:rPr lang="it-IT" altLang="it-IT"/>
              <a:t>Il senso gnoseologico della disputa</a:t>
            </a:r>
          </a:p>
        </p:txBody>
      </p:sp>
      <p:sp>
        <p:nvSpPr>
          <p:cNvPr id="3" name="Segnaposto contenuto 2"/>
          <p:cNvSpPr>
            <a:spLocks noGrp="1"/>
          </p:cNvSpPr>
          <p:nvPr>
            <p:ph idx="1"/>
          </p:nvPr>
        </p:nvSpPr>
        <p:spPr/>
        <p:txBody>
          <a:bodyPr rtlCol="0">
            <a:normAutofit fontScale="62500" lnSpcReduction="20000"/>
          </a:bodyPr>
          <a:lstStyle/>
          <a:p>
            <a:pPr algn="just" eaLnBrk="1" fontAlgn="auto" hangingPunct="1">
              <a:spcAft>
                <a:spcPts val="0"/>
              </a:spcAft>
              <a:buFont typeface="Arial" pitchFamily="34" charset="0"/>
              <a:buChar char="•"/>
              <a:defRPr/>
            </a:pPr>
            <a:r>
              <a:rPr lang="it-IT" dirty="0"/>
              <a:t>Riassumendo: il senso gnoseologico della disputa sta tutto nella </a:t>
            </a:r>
            <a:r>
              <a:rPr lang="it-IT" b="1" dirty="0"/>
              <a:t>fiducia che si è disposti ad accordare alla ragione e alla sua capacità di restituirci un’immagine fedele della realtà</a:t>
            </a:r>
            <a:r>
              <a:rPr lang="it-IT" dirty="0"/>
              <a:t>.</a:t>
            </a:r>
          </a:p>
          <a:p>
            <a:pPr algn="just" eaLnBrk="1" fontAlgn="auto" hangingPunct="1">
              <a:spcAft>
                <a:spcPts val="0"/>
              </a:spcAft>
              <a:buFont typeface="Arial" pitchFamily="34" charset="0"/>
              <a:buChar char="•"/>
              <a:defRPr/>
            </a:pPr>
            <a:r>
              <a:rPr lang="it-IT" b="1" dirty="0"/>
              <a:t>Se l’universale è reale</a:t>
            </a:r>
            <a:r>
              <a:rPr lang="it-IT" dirty="0"/>
              <a:t>, i concetti che designano la realtà profonda di una cosa, la sua essenza, sono una realtà effettiva, di cui la cosa sensibile ed esistente è un epifenomeno conoscibile proprio in virtù della possibilità di individuarne l’essenza platonica </a:t>
            </a:r>
            <a:r>
              <a:rPr lang="it-IT" i="1" dirty="0"/>
              <a:t>ante rem </a:t>
            </a:r>
            <a:r>
              <a:rPr lang="it-IT" dirty="0"/>
              <a:t>o la sostanza aristotelica </a:t>
            </a:r>
            <a:r>
              <a:rPr lang="it-IT" i="1" dirty="0"/>
              <a:t>in re</a:t>
            </a:r>
            <a:r>
              <a:rPr lang="it-IT" dirty="0"/>
              <a:t>.</a:t>
            </a:r>
          </a:p>
          <a:p>
            <a:pPr algn="just" eaLnBrk="1" fontAlgn="auto" hangingPunct="1">
              <a:spcAft>
                <a:spcPts val="0"/>
              </a:spcAft>
              <a:buFont typeface="Arial" pitchFamily="34" charset="0"/>
              <a:buChar char="•"/>
              <a:defRPr/>
            </a:pPr>
            <a:r>
              <a:rPr lang="it-IT" b="1" dirty="0"/>
              <a:t>Se l’universale è nome significativo</a:t>
            </a:r>
            <a:r>
              <a:rPr lang="it-IT" dirty="0"/>
              <a:t>, secondo l’impostazione di Abelardo, le definizioni, pur non corrispondendo a realtà sussistenti, aiutano a conoscerne le condizioni reali .</a:t>
            </a:r>
          </a:p>
          <a:p>
            <a:pPr algn="just" eaLnBrk="1" fontAlgn="auto" hangingPunct="1">
              <a:spcAft>
                <a:spcPts val="0"/>
              </a:spcAft>
              <a:buFont typeface="Arial" pitchFamily="34" charset="0"/>
              <a:buChar char="•"/>
              <a:defRPr/>
            </a:pPr>
            <a:r>
              <a:rPr lang="it-IT" b="1" dirty="0"/>
              <a:t>Se l’universale è </a:t>
            </a:r>
            <a:r>
              <a:rPr lang="it-IT" b="1" i="1" dirty="0"/>
              <a:t>flatus vocis</a:t>
            </a:r>
            <a:r>
              <a:rPr lang="it-IT" dirty="0"/>
              <a:t>, la ragione gira a vuoto, perché le parole che esprimono i concetti non si riferiscono ad alcuna realtà effettiva: la  scienza è una costruzione del tutto aleatoria.  Aleatoria sembra anche essere lo stesso principio </a:t>
            </a:r>
            <a:r>
              <a:rPr lang="it-IT" dirty="0" err="1"/>
              <a:t>roscelliniano</a:t>
            </a:r>
            <a:r>
              <a:rPr lang="it-IT" dirty="0"/>
              <a:t> per cui </a:t>
            </a:r>
            <a:r>
              <a:rPr lang="it-IT" i="1" dirty="0" err="1"/>
              <a:t>nihil</a:t>
            </a:r>
            <a:r>
              <a:rPr lang="it-IT" i="1" dirty="0"/>
              <a:t> est </a:t>
            </a:r>
            <a:r>
              <a:rPr lang="it-IT" i="1" dirty="0" err="1"/>
              <a:t>praeter</a:t>
            </a:r>
            <a:r>
              <a:rPr lang="it-IT" i="1" dirty="0"/>
              <a:t> </a:t>
            </a:r>
            <a:r>
              <a:rPr lang="it-IT" i="1" dirty="0" err="1"/>
              <a:t>individuum</a:t>
            </a:r>
            <a:r>
              <a:rPr lang="it-IT" dirty="0"/>
              <a:t>, visto che in questa frase sembra designare l’individuo in generale, parola che notoriamente non ha alcun senso.</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30</a:t>
            </a:fld>
            <a:endParaRPr lang="it-IT">
              <a:solidFill>
                <a:prstClr val="black">
                  <a:tint val="75000"/>
                </a:prstClr>
              </a:solidFill>
            </a:endParaRPr>
          </a:p>
        </p:txBody>
      </p:sp>
    </p:spTree>
    <p:extLst>
      <p:ext uri="{BB962C8B-B14F-4D97-AF65-F5344CB8AC3E}">
        <p14:creationId xmlns:p14="http://schemas.microsoft.com/office/powerpoint/2010/main" val="39845948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14338" name="Titolo 1"/>
          <p:cNvSpPr>
            <a:spLocks noGrp="1"/>
          </p:cNvSpPr>
          <p:nvPr>
            <p:ph type="title"/>
          </p:nvPr>
        </p:nvSpPr>
        <p:spPr/>
        <p:txBody>
          <a:bodyPr/>
          <a:lstStyle/>
          <a:p>
            <a:pPr eaLnBrk="1" hangingPunct="1"/>
            <a:r>
              <a:rPr lang="it-IT" altLang="it-IT"/>
              <a:t>La conciliazione tomista</a:t>
            </a:r>
          </a:p>
        </p:txBody>
      </p:sp>
      <p:sp>
        <p:nvSpPr>
          <p:cNvPr id="3" name="Segnaposto contenuto 2"/>
          <p:cNvSpPr>
            <a:spLocks noGrp="1"/>
          </p:cNvSpPr>
          <p:nvPr>
            <p:ph idx="1"/>
          </p:nvPr>
        </p:nvSpPr>
        <p:spPr/>
        <p:txBody>
          <a:bodyPr rtlCol="0">
            <a:normAutofit fontScale="85000" lnSpcReduction="10000"/>
          </a:bodyPr>
          <a:lstStyle/>
          <a:p>
            <a:pPr marL="0" indent="0" algn="just" eaLnBrk="1" fontAlgn="auto" hangingPunct="1">
              <a:spcAft>
                <a:spcPts val="0"/>
              </a:spcAft>
              <a:buNone/>
              <a:defRPr/>
            </a:pPr>
            <a:r>
              <a:rPr lang="it-IT" dirty="0"/>
              <a:t>S. Tommaso, riprendendo la questione, opera una conciliazione tra le tre posizioni in campo.</a:t>
            </a:r>
          </a:p>
          <a:p>
            <a:pPr algn="just" eaLnBrk="1" fontAlgn="auto" hangingPunct="1">
              <a:spcAft>
                <a:spcPts val="0"/>
              </a:spcAft>
              <a:buFont typeface="Arial" pitchFamily="34" charset="0"/>
              <a:buChar char="•"/>
              <a:defRPr/>
            </a:pPr>
            <a:r>
              <a:rPr lang="it-IT" dirty="0"/>
              <a:t>Per lui gli universali </a:t>
            </a:r>
            <a:r>
              <a:rPr lang="it-IT" b="1" dirty="0"/>
              <a:t>sussistono nella mente di Dio </a:t>
            </a:r>
            <a:r>
              <a:rPr lang="it-IT" dirty="0"/>
              <a:t>prima della creazione (ante rem), </a:t>
            </a:r>
            <a:r>
              <a:rPr lang="it-IT" b="1" dirty="0"/>
              <a:t>vengono da Dio posti nelle cose all’atto della creazion</a:t>
            </a:r>
            <a:r>
              <a:rPr lang="it-IT" dirty="0"/>
              <a:t>e (in re), e </a:t>
            </a:r>
            <a:r>
              <a:rPr lang="it-IT" b="1" dirty="0"/>
              <a:t>così possono essere conosciuti dall’uomo</a:t>
            </a:r>
            <a:r>
              <a:rPr lang="it-IT" dirty="0"/>
              <a:t> (post rem). Tale posizione, conciliando le tre precedenti, salva in ogni caso la conoscibilità del reale e le prerogative della ragione. Faccenda che risulterà più complessa con l’ultima scolastica nominalista del francescano Guglielmo di </a:t>
            </a:r>
            <a:r>
              <a:rPr lang="it-IT" dirty="0" err="1"/>
              <a:t>Okham</a:t>
            </a:r>
            <a:r>
              <a:rPr lang="it-IT" dirty="0"/>
              <a:t> (1280-1349 circa).</a:t>
            </a:r>
          </a:p>
        </p:txBody>
      </p:sp>
      <p:sp>
        <p:nvSpPr>
          <p:cNvPr id="2" name="Segnaposto piè di pagina 1"/>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4" name="Segnaposto numero diapositiva 3"/>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31</a:t>
            </a:fld>
            <a:endParaRPr lang="it-IT">
              <a:solidFill>
                <a:prstClr val="black">
                  <a:tint val="75000"/>
                </a:prstClr>
              </a:solidFill>
            </a:endParaRPr>
          </a:p>
        </p:txBody>
      </p:sp>
    </p:spTree>
    <p:extLst>
      <p:ext uri="{BB962C8B-B14F-4D97-AF65-F5344CB8AC3E}">
        <p14:creationId xmlns:p14="http://schemas.microsoft.com/office/powerpoint/2010/main" val="2055427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3">
            <a:lumMod val="75000"/>
            <a:alpha val="49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risultato tomista</a:t>
            </a:r>
          </a:p>
        </p:txBody>
      </p:sp>
      <p:sp>
        <p:nvSpPr>
          <p:cNvPr id="3" name="Segnaposto contenuto 2"/>
          <p:cNvSpPr>
            <a:spLocks noGrp="1"/>
          </p:cNvSpPr>
          <p:nvPr>
            <p:ph idx="1"/>
          </p:nvPr>
        </p:nvSpPr>
        <p:spPr/>
        <p:txBody>
          <a:bodyPr/>
          <a:lstStyle/>
          <a:p>
            <a:pPr marL="0" indent="0" algn="just">
              <a:buNone/>
            </a:pPr>
            <a:r>
              <a:rPr lang="it-IT" sz="2300" dirty="0"/>
              <a:t>Così facendo Tommaso intendeva riportare ad una perfetta conciliazione la ragione e la fede: 1) Il Dio-Trinità crea il mondo, questo ci dice la fede. Ma egli lo fa in modo razionale e fondandosi sul suo pensiero: la bellezza e l’armonia dell’universo lo testimoniano. 2)Ecco allora che le idee che Dio ha in mente, sono rinvenibile nella struttura intima (forma) delle cose. 3) Ma proprio perché il mondo è razionale, Dio stesso dota la migliore delle sue creature della perfezione della ragione. Tale facoltà serve agli uomini per conoscere la realtà e iniziare qual percorso di ritorno a Dio che sarà completato dalla fede nella Rivelazione cristiana. Il quadro viene così completato mostrando la </a:t>
            </a:r>
            <a:r>
              <a:rPr lang="it-IT" sz="2300" b="1" dirty="0"/>
              <a:t>superiorità della fede</a:t>
            </a:r>
            <a:r>
              <a:rPr lang="it-IT" sz="2300" dirty="0"/>
              <a:t>, indispensabile per la salvezza, ma al contempo </a:t>
            </a:r>
            <a:r>
              <a:rPr lang="it-IT" sz="2300" b="1" dirty="0"/>
              <a:t>l’irrinunciabilità della ragione</a:t>
            </a:r>
            <a:r>
              <a:rPr lang="it-IT" sz="2300" dirty="0"/>
              <a:t> per capire il progetto di Dio e afferrarlo più a fondo.</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32</a:t>
            </a:fld>
            <a:endParaRPr lang="it-IT">
              <a:solidFill>
                <a:prstClr val="black">
                  <a:tint val="75000"/>
                </a:prstClr>
              </a:solidFill>
            </a:endParaRPr>
          </a:p>
        </p:txBody>
      </p:sp>
    </p:spTree>
    <p:extLst>
      <p:ext uri="{BB962C8B-B14F-4D97-AF65-F5344CB8AC3E}">
        <p14:creationId xmlns:p14="http://schemas.microsoft.com/office/powerpoint/2010/main" val="691185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grandi correnti filosofiche: platonismo e aristotelismo</a:t>
            </a:r>
          </a:p>
        </p:txBody>
      </p:sp>
      <p:sp>
        <p:nvSpPr>
          <p:cNvPr id="3" name="Segnaposto contenuto 2"/>
          <p:cNvSpPr>
            <a:spLocks noGrp="1"/>
          </p:cNvSpPr>
          <p:nvPr>
            <p:ph idx="1"/>
          </p:nvPr>
        </p:nvSpPr>
        <p:spPr/>
        <p:txBody>
          <a:bodyPr/>
          <a:lstStyle/>
          <a:p>
            <a:pPr algn="just">
              <a:buNone/>
            </a:pPr>
            <a:r>
              <a:rPr lang="it-IT" sz="2400" dirty="0"/>
              <a:t>La filosofia del Medioevo non ambisce ad una particolare originalità: i medievali preferiscono sempre la verità all’originalità. Pertanto non hanno problemi a esplicitare le loro fonti. In particolare </a:t>
            </a:r>
            <a:r>
              <a:rPr lang="it-IT" sz="2400" b="1" dirty="0"/>
              <a:t>nella prima parte del Medioevo è dominante la corrente che si rifà a Platone </a:t>
            </a:r>
            <a:r>
              <a:rPr lang="it-IT" sz="2400" dirty="0"/>
              <a:t>attraverso il neoplatonismo, anche perché di Aristotele direttamente si conoscono le opere logiche e poco più.</a:t>
            </a:r>
          </a:p>
          <a:p>
            <a:pPr algn="just">
              <a:buNone/>
            </a:pPr>
            <a:r>
              <a:rPr lang="it-IT" sz="2400" dirty="0"/>
              <a:t>Dal XII secolo in poi, quando Aristotele riprende a circolare grazie alle traduzioni e ai commenti arabi, </a:t>
            </a:r>
            <a:r>
              <a:rPr lang="it-IT" sz="2400" b="1" dirty="0"/>
              <a:t>la filosofia riscoprirà lo Stagirita</a:t>
            </a:r>
            <a:r>
              <a:rPr lang="it-IT" sz="2400" dirty="0"/>
              <a:t> e produrrà una sintesi della sua filosofia con il cristianesimo.</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33</a:t>
            </a:fld>
            <a:endParaRPr lang="it-IT">
              <a:solidFill>
                <a:prstClr val="black">
                  <a:tint val="75000"/>
                </a:prstClr>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L’egemonia platonica nell’alto Medioevo</a:t>
            </a:r>
          </a:p>
        </p:txBody>
      </p:sp>
      <p:sp>
        <p:nvSpPr>
          <p:cNvPr id="3" name="Segnaposto contenuto 2"/>
          <p:cNvSpPr>
            <a:spLocks noGrp="1"/>
          </p:cNvSpPr>
          <p:nvPr>
            <p:ph idx="1"/>
          </p:nvPr>
        </p:nvSpPr>
        <p:spPr/>
        <p:txBody>
          <a:bodyPr/>
          <a:lstStyle/>
          <a:p>
            <a:pPr marL="0" indent="0" algn="just">
              <a:buNone/>
            </a:pPr>
            <a:r>
              <a:rPr lang="it-IT" sz="2400" dirty="0"/>
              <a:t>Torniamo ora all’alto Medioevo. Se Porfirio e Boezio sono filosofi di stampo platonico che tengono in notevole considerazione le opere logiche di Aristotele, contribuendo alla loro sopravvivenza lungo il tutto il periodo medioevale, </a:t>
            </a:r>
            <a:r>
              <a:rPr lang="it-IT" sz="2400" b="1" dirty="0"/>
              <a:t>via via il resto della riflessione Aristotelica viene posto in ombra </a:t>
            </a:r>
            <a:r>
              <a:rPr lang="it-IT" sz="2400" dirty="0"/>
              <a:t>e ciò avviene, soprattutto sulla scia di </a:t>
            </a:r>
            <a:r>
              <a:rPr lang="it-IT" sz="2400" b="1" dirty="0"/>
              <a:t>Agostino</a:t>
            </a:r>
            <a:r>
              <a:rPr lang="it-IT" sz="2400" dirty="0"/>
              <a:t>, il punto di riferimento del platonismo cristiano medievale, ma anche del neo-platonismo dello </a:t>
            </a:r>
            <a:r>
              <a:rPr lang="it-IT" sz="2400" b="1" dirty="0"/>
              <a:t>pseudo</a:t>
            </a:r>
            <a:r>
              <a:rPr lang="it-IT" sz="2400" dirty="0"/>
              <a:t> </a:t>
            </a:r>
            <a:r>
              <a:rPr lang="it-IT" sz="2400" b="1" dirty="0"/>
              <a:t>Dionigi </a:t>
            </a:r>
            <a:r>
              <a:rPr lang="it-IT" sz="2400" b="1" dirty="0" err="1"/>
              <a:t>Aeropagita</a:t>
            </a:r>
            <a:r>
              <a:rPr lang="it-IT" sz="2400" b="1" dirty="0"/>
              <a:t> </a:t>
            </a:r>
            <a:r>
              <a:rPr lang="it-IT" sz="2400" dirty="0"/>
              <a:t>(un autore del IV sec. d.C., ma considerato dai medievali quel Dionigi che fu convertito da San Paolo durante il suo famoso discorso ai filosofi dell’Areopago di Atene – Atti 17, 22-31) e di Scoto </a:t>
            </a:r>
            <a:r>
              <a:rPr lang="it-IT" sz="2400" dirty="0" err="1"/>
              <a:t>Eriugena</a:t>
            </a:r>
            <a:r>
              <a:rPr lang="it-IT" sz="2400" dirty="0"/>
              <a:t>.</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34</a:t>
            </a:fld>
            <a:endParaRPr lang="it-IT">
              <a:solidFill>
                <a:prstClr val="black">
                  <a:tint val="75000"/>
                </a:prstClr>
              </a:solidFill>
            </a:endParaRPr>
          </a:p>
        </p:txBody>
      </p:sp>
    </p:spTree>
    <p:extLst>
      <p:ext uri="{BB962C8B-B14F-4D97-AF65-F5344CB8AC3E}">
        <p14:creationId xmlns:p14="http://schemas.microsoft.com/office/powerpoint/2010/main" val="8260681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Scoto </a:t>
            </a:r>
            <a:r>
              <a:rPr lang="it-IT" dirty="0" err="1"/>
              <a:t>Eriugena</a:t>
            </a:r>
            <a:endParaRPr lang="it-IT" dirty="0"/>
          </a:p>
        </p:txBody>
      </p:sp>
      <p:sp>
        <p:nvSpPr>
          <p:cNvPr id="3" name="Segnaposto contenuto 2"/>
          <p:cNvSpPr>
            <a:spLocks noGrp="1"/>
          </p:cNvSpPr>
          <p:nvPr>
            <p:ph idx="1"/>
          </p:nvPr>
        </p:nvSpPr>
        <p:spPr/>
        <p:txBody>
          <a:bodyPr/>
          <a:lstStyle/>
          <a:p>
            <a:pPr marL="0" indent="0" algn="just">
              <a:buNone/>
            </a:pPr>
            <a:r>
              <a:rPr lang="it-IT" sz="2300" dirty="0"/>
              <a:t>Scoto nasce tra l‘800 e l'810 in Irlanda e muore dopo l'877 in Francia. Cresciuto come «</a:t>
            </a:r>
            <a:r>
              <a:rPr lang="it-IT" sz="2300" b="1" dirty="0" err="1"/>
              <a:t>magister</a:t>
            </a:r>
            <a:r>
              <a:rPr lang="it-IT" sz="2300" b="1" dirty="0"/>
              <a:t> </a:t>
            </a:r>
            <a:r>
              <a:rPr lang="it-IT" sz="2300" b="1" dirty="0" err="1"/>
              <a:t>artium</a:t>
            </a:r>
            <a:r>
              <a:rPr lang="it-IT" sz="2300" dirty="0"/>
              <a:t>» (maestro nelle arti liberali) alla corte di Carlo il  Calvo, scrive  molte opere in cui riflette sul ruolo della filosofia e della teologia nel grande compito che è prospettato da Dio all’uomo, quello di ritornare a Lui nella salvezza e nella vita eterna. Nel libro intitolato  «Annotazioni su Marziano» cerca di fornire un’interpretazione del testo «Le nozze di Mercurio e Filologia». Quest’ultimo era il testo di un intellettuale latino-africano del IV-V secolo, Marziano Capella, in cui veniva elaborata  l’allegoria della Filologia che ascende al cielo accompagnata dalle sette arti liberali.  In tale racconto l’autore costruiva una specie di enciclopedia della cultura classica.  I primi due libri del commento  di Scoto esaminano le sette arti liberali. </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35</a:t>
            </a:fld>
            <a:endParaRPr lang="it-IT">
              <a:solidFill>
                <a:prstClr val="black">
                  <a:tint val="75000"/>
                </a:prstClr>
              </a:solidFill>
            </a:endParaRPr>
          </a:p>
        </p:txBody>
      </p:sp>
    </p:spTree>
    <p:extLst>
      <p:ext uri="{BB962C8B-B14F-4D97-AF65-F5344CB8AC3E}">
        <p14:creationId xmlns:p14="http://schemas.microsoft.com/office/powerpoint/2010/main" val="28976337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arti liberali</a:t>
            </a:r>
          </a:p>
        </p:txBody>
      </p:sp>
      <p:sp>
        <p:nvSpPr>
          <p:cNvPr id="3" name="Segnaposto contenuto 2"/>
          <p:cNvSpPr>
            <a:spLocks noGrp="1"/>
          </p:cNvSpPr>
          <p:nvPr>
            <p:ph idx="1"/>
          </p:nvPr>
        </p:nvSpPr>
        <p:spPr/>
        <p:txBody>
          <a:bodyPr/>
          <a:lstStyle/>
          <a:p>
            <a:pPr marL="0" indent="0" algn="just">
              <a:buNone/>
            </a:pPr>
            <a:r>
              <a:rPr lang="it-IT" sz="2600" dirty="0"/>
              <a:t>Le arti liberali sono considerate da Scoto un </a:t>
            </a:r>
            <a:r>
              <a:rPr lang="it-IT" sz="2600" b="1" dirty="0"/>
              <a:t>mezzo per il ritorno dell'anima a Dio attraverso la riflessione filosofica </a:t>
            </a:r>
            <a:r>
              <a:rPr lang="it-IT" sz="2600" dirty="0"/>
              <a:t>(infatti tutte insieme le arti si identificano con la filosofia).  La filosofia lavora  nella luce della Rivelazione: pensando le idee essa si eleva verso Dio </a:t>
            </a:r>
            <a:r>
              <a:rPr lang="it-IT" sz="2600" dirty="0" err="1"/>
              <a:t>sovraessenziale</a:t>
            </a:r>
            <a:r>
              <a:rPr lang="it-IT" sz="2600" dirty="0"/>
              <a:t>. </a:t>
            </a:r>
            <a:r>
              <a:rPr lang="it-IT" sz="2600" b="1" dirty="0"/>
              <a:t>La luce della Rivelazione insieme alla dottrina platonica di Marziano sono  quindi conciliate</a:t>
            </a:r>
            <a:r>
              <a:rPr lang="it-IT" sz="2600" dirty="0"/>
              <a:t>  nell’unica meta cui tendono. Così per Scoto la filosofia introduce alle superiori verità religiose che espone, investigandole razionalmente. Per tale motivo, le arti, che sono potenze innate nell'uomo, vanno risvegliate con lo studio.</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36</a:t>
            </a:fld>
            <a:endParaRPr lang="it-IT">
              <a:solidFill>
                <a:prstClr val="black">
                  <a:tint val="75000"/>
                </a:prstClr>
              </a:solidFill>
            </a:endParaRPr>
          </a:p>
        </p:txBody>
      </p:sp>
    </p:spTree>
    <p:extLst>
      <p:ext uri="{BB962C8B-B14F-4D97-AF65-F5344CB8AC3E}">
        <p14:creationId xmlns:p14="http://schemas.microsoft.com/office/powerpoint/2010/main" val="6225777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Scoto e Dionigi</a:t>
            </a:r>
          </a:p>
        </p:txBody>
      </p:sp>
      <p:sp>
        <p:nvSpPr>
          <p:cNvPr id="3" name="Segnaposto contenuto 2"/>
          <p:cNvSpPr>
            <a:spLocks noGrp="1"/>
          </p:cNvSpPr>
          <p:nvPr>
            <p:ph idx="1"/>
          </p:nvPr>
        </p:nvSpPr>
        <p:spPr/>
        <p:txBody>
          <a:bodyPr/>
          <a:lstStyle/>
          <a:p>
            <a:pPr marL="0" indent="0" algn="just">
              <a:buNone/>
            </a:pPr>
            <a:r>
              <a:rPr lang="it-IT" sz="2700" dirty="0"/>
              <a:t>Sotto il profilo teologico, Scoto fa propria l'impostazione della </a:t>
            </a:r>
            <a:r>
              <a:rPr lang="it-IT" sz="2700" b="1" dirty="0"/>
              <a:t>teologia negativa </a:t>
            </a:r>
            <a:r>
              <a:rPr lang="it-IT" sz="2700" dirty="0"/>
              <a:t>di Dionigi, che molto deve alla riflessione di </a:t>
            </a:r>
            <a:r>
              <a:rPr lang="it-IT" sz="2700" dirty="0" err="1"/>
              <a:t>Plotino</a:t>
            </a:r>
            <a:r>
              <a:rPr lang="it-IT" sz="2700" dirty="0"/>
              <a:t> sull’ ineffabilità dell’Uno. Nel testo intitolato "Sulle divisioni della natura», Scoto comincia con una </a:t>
            </a:r>
            <a:r>
              <a:rPr lang="it-IT" sz="2700" b="1" dirty="0"/>
              <a:t>annotazione metodologica sulla convergenza di vera ragione e vera autorità</a:t>
            </a:r>
            <a:r>
              <a:rPr lang="it-IT" sz="2700" dirty="0"/>
              <a:t>. L’autorità della Scrittura, dei Padri della Chiesa e degli antichi saggi è fondata sulla ragione, che quindi ha il primato, ma una vera autorità non sconfesserà mai la ragione, quindi autorità e ragione vanno a coincidere. </a:t>
            </a:r>
          </a:p>
          <a:p>
            <a:endParaRPr lang="it-IT" dirty="0"/>
          </a:p>
        </p:txBody>
      </p:sp>
      <p:sp>
        <p:nvSpPr>
          <p:cNvPr id="4" name="Segnaposto piè di pagina 3"/>
          <p:cNvSpPr>
            <a:spLocks noGrp="1"/>
          </p:cNvSpPr>
          <p:nvPr>
            <p:ph type="ftr" sz="quarter" idx="11"/>
          </p:nvPr>
        </p:nvSpPr>
        <p:spPr/>
        <p:txBody>
          <a:bodyPr/>
          <a:lstStyle/>
          <a:p>
            <a:pPr>
              <a:defRPr/>
            </a:pPr>
            <a:r>
              <a:rPr lang="it-IT" dirty="0" err="1">
                <a:solidFill>
                  <a:prstClr val="black">
                    <a:tint val="75000"/>
                  </a:prstClr>
                </a:solidFill>
              </a:rPr>
              <a:t>www.arete-consulenzafilosofica.it</a:t>
            </a:r>
            <a:endParaRPr lang="it-IT" dirty="0">
              <a:solidFill>
                <a:prstClr val="black">
                  <a:tint val="75000"/>
                </a:prstClr>
              </a:solidFill>
            </a:endParaRP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37</a:t>
            </a:fld>
            <a:endParaRPr lang="it-IT">
              <a:solidFill>
                <a:prstClr val="black">
                  <a:tint val="75000"/>
                </a:prstClr>
              </a:solidFill>
            </a:endParaRPr>
          </a:p>
        </p:txBody>
      </p:sp>
    </p:spTree>
    <p:extLst>
      <p:ext uri="{BB962C8B-B14F-4D97-AF65-F5344CB8AC3E}">
        <p14:creationId xmlns:p14="http://schemas.microsoft.com/office/powerpoint/2010/main" val="385733068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Dio </a:t>
            </a:r>
            <a:r>
              <a:rPr lang="it-IT" dirty="0" err="1"/>
              <a:t>sovraessenziale</a:t>
            </a:r>
            <a:endParaRPr lang="it-IT" dirty="0"/>
          </a:p>
        </p:txBody>
      </p:sp>
      <p:sp>
        <p:nvSpPr>
          <p:cNvPr id="3" name="Segnaposto contenuto 2"/>
          <p:cNvSpPr>
            <a:spLocks noGrp="1"/>
          </p:cNvSpPr>
          <p:nvPr>
            <p:ph idx="1"/>
          </p:nvPr>
        </p:nvSpPr>
        <p:spPr/>
        <p:txBody>
          <a:bodyPr/>
          <a:lstStyle/>
          <a:p>
            <a:pPr marL="0" indent="0" algn="just">
              <a:buNone/>
            </a:pPr>
            <a:r>
              <a:rPr lang="it-IT" sz="2200" dirty="0"/>
              <a:t>Attraverso fede e ragione, fa intendere nell’ “Esposizione della Gerarchia celeste” di Dionigi, giungiamo a formulare la sostanza della teologia negativa:  </a:t>
            </a:r>
            <a:r>
              <a:rPr lang="it-IT" sz="2200" b="1" dirty="0"/>
              <a:t>si comprende meglio Dio non quando se ne definisce positivamente l’essenza o la bontà,  ma quando si dice che non è essenza e bontà perché è superessenziale e più che buono</a:t>
            </a:r>
            <a:r>
              <a:rPr lang="it-IT" sz="2200" dirty="0"/>
              <a:t>". La  </a:t>
            </a:r>
            <a:r>
              <a:rPr lang="it-IT" sz="2200" dirty="0" err="1"/>
              <a:t>sovraessenzialità</a:t>
            </a:r>
            <a:r>
              <a:rPr lang="it-IT" sz="2200" dirty="0"/>
              <a:t> divina, che non assomiglia a nulla di creato, trova una sua figurazione più nella mostruosità del </a:t>
            </a:r>
            <a:r>
              <a:rPr lang="it-IT" sz="2200" b="1" dirty="0"/>
              <a:t>sublime</a:t>
            </a:r>
            <a:r>
              <a:rPr lang="it-IT" sz="2200" dirty="0"/>
              <a:t>, si pensi alle figure strane e deformi che decorano alcune cattedrali paleocristiane, che nella proporzione del bello (che imita la natura e quindi non riesce a raccontare la superiorità di Dio). Questo Dio ineffabile è la natura eccelsa e superiore a tutto il resto, quindi il grado più alto della natura stessa  tra quelli che vengono illustrati nel testo «Sulle divisioni della natura». </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38</a:t>
            </a:fld>
            <a:endParaRPr lang="it-IT">
              <a:solidFill>
                <a:prstClr val="black">
                  <a:tint val="75000"/>
                </a:prstClr>
              </a:solidFill>
            </a:endParaRPr>
          </a:p>
        </p:txBody>
      </p:sp>
    </p:spTree>
    <p:extLst>
      <p:ext uri="{BB962C8B-B14F-4D97-AF65-F5344CB8AC3E}">
        <p14:creationId xmlns:p14="http://schemas.microsoft.com/office/powerpoint/2010/main" val="4085638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 gradi della natura</a:t>
            </a:r>
          </a:p>
        </p:txBody>
      </p:sp>
      <p:sp>
        <p:nvSpPr>
          <p:cNvPr id="3" name="Segnaposto contenuto 2"/>
          <p:cNvSpPr>
            <a:spLocks noGrp="1"/>
          </p:cNvSpPr>
          <p:nvPr>
            <p:ph idx="1"/>
          </p:nvPr>
        </p:nvSpPr>
        <p:spPr/>
        <p:txBody>
          <a:bodyPr/>
          <a:lstStyle/>
          <a:p>
            <a:pPr marL="0" indent="0" algn="just">
              <a:buNone/>
            </a:pPr>
            <a:r>
              <a:rPr lang="it-IT" sz="2300" dirty="0"/>
              <a:t>Il </a:t>
            </a:r>
            <a:r>
              <a:rPr lang="it-IT" sz="2300" b="1" dirty="0"/>
              <a:t>primo</a:t>
            </a:r>
            <a:r>
              <a:rPr lang="it-IT" sz="2300" dirty="0"/>
              <a:t> riguarda la natura che crea e non è creata, cioè Dio stesso. La natura divina infatti crea tutto e non è creata da nulla e si crea mirabilmente in ciò che da lei procede, in ciò che da lei, per lei, in lei è fatto. Il </a:t>
            </a:r>
            <a:r>
              <a:rPr lang="it-IT" sz="2300" b="1" dirty="0"/>
              <a:t>secondo</a:t>
            </a:r>
            <a:r>
              <a:rPr lang="it-IT" sz="2300" dirty="0"/>
              <a:t> grado riguarda la natura che è creata e crea, cioè le idee. Esse sono le cause primordiali delle cose, sono nel Verbo, coeterne a Lui e a Lui riportano risolvendosi in Lui. </a:t>
            </a:r>
            <a:r>
              <a:rPr lang="it-IT" sz="2300" b="1" dirty="0"/>
              <a:t>Il terzo </a:t>
            </a:r>
            <a:r>
              <a:rPr lang="it-IT" sz="2300" dirty="0"/>
              <a:t>grado della natura è quella creata che non crea, cioè l'uomo e la natura immanente. L'uomo ha il compito di risalire dalla caduta nel peccato a Dio. </a:t>
            </a:r>
            <a:r>
              <a:rPr lang="it-IT" sz="2300" b="1" dirty="0"/>
              <a:t>Il quarto grado </a:t>
            </a:r>
            <a:r>
              <a:rPr lang="it-IT" sz="2300" dirty="0"/>
              <a:t>della natura è quella che non è creata e non crea cioè Dio come la meta finale dello sforzo di emancipazione dell'uomo dalle catene che lo tengono legato a questo mondo verso quel Dio che è oggetto del suo amore.</a:t>
            </a:r>
          </a:p>
        </p:txBody>
      </p:sp>
      <p:sp>
        <p:nvSpPr>
          <p:cNvPr id="4" name="Segnaposto piè di pagina 3"/>
          <p:cNvSpPr>
            <a:spLocks noGrp="1"/>
          </p:cNvSpPr>
          <p:nvPr>
            <p:ph type="ftr" sz="quarter" idx="11"/>
          </p:nvPr>
        </p:nvSpPr>
        <p:spPr/>
        <p:txBody>
          <a:bodyPr/>
          <a:lstStyle/>
          <a:p>
            <a:pPr>
              <a:defRPr/>
            </a:pPr>
            <a:r>
              <a:rPr lang="it-IT">
                <a:solidFill>
                  <a:prstClr val="black">
                    <a:tint val="75000"/>
                  </a:prstClr>
                </a:solidFill>
              </a:rPr>
              <a:t>www.arete-consulenzafilosofica.it</a:t>
            </a:r>
          </a:p>
        </p:txBody>
      </p:sp>
      <p:sp>
        <p:nvSpPr>
          <p:cNvPr id="5" name="Segnaposto numero diapositiva 4"/>
          <p:cNvSpPr>
            <a:spLocks noGrp="1"/>
          </p:cNvSpPr>
          <p:nvPr>
            <p:ph type="sldNum" sz="quarter" idx="12"/>
          </p:nvPr>
        </p:nvSpPr>
        <p:spPr/>
        <p:txBody>
          <a:bodyPr/>
          <a:lstStyle/>
          <a:p>
            <a:pPr>
              <a:defRPr/>
            </a:pPr>
            <a:fld id="{0A42EFB9-553F-4DCD-8074-72CE8051A1D6}" type="slidenum">
              <a:rPr lang="it-IT" smtClean="0">
                <a:solidFill>
                  <a:prstClr val="black">
                    <a:tint val="75000"/>
                  </a:prstClr>
                </a:solidFill>
              </a:rPr>
              <a:pPr>
                <a:defRPr/>
              </a:pPr>
              <a:t>39</a:t>
            </a:fld>
            <a:endParaRPr lang="it-IT">
              <a:solidFill>
                <a:prstClr val="black">
                  <a:tint val="75000"/>
                </a:prstClr>
              </a:solidFill>
            </a:endParaRPr>
          </a:p>
        </p:txBody>
      </p:sp>
    </p:spTree>
    <p:extLst>
      <p:ext uri="{BB962C8B-B14F-4D97-AF65-F5344CB8AC3E}">
        <p14:creationId xmlns:p14="http://schemas.microsoft.com/office/powerpoint/2010/main" val="2864722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rinascita dopo il Mille</a:t>
            </a:r>
          </a:p>
        </p:txBody>
      </p:sp>
      <p:sp>
        <p:nvSpPr>
          <p:cNvPr id="3" name="Segnaposto contenuto 2"/>
          <p:cNvSpPr>
            <a:spLocks noGrp="1"/>
          </p:cNvSpPr>
          <p:nvPr>
            <p:ph idx="1"/>
          </p:nvPr>
        </p:nvSpPr>
        <p:spPr/>
        <p:txBody>
          <a:bodyPr/>
          <a:lstStyle/>
          <a:p>
            <a:pPr marL="0" indent="0" algn="just">
              <a:buNone/>
            </a:pPr>
            <a:r>
              <a:rPr lang="it-IT" dirty="0"/>
              <a:t>Dopo il Mille l’Europa attraversa un periodo di grande fioritura e rinascita. Si assiste ad una ripresa economica, ad un nuovo fenomeno di inurbamento che coincide con l’aumento degli scambi commerciali, anche via mare.  Nasce una nuova organizzazione civile incentrata sul comune. Attraverso le crociate la civiltà europea sui affaccia sul vicino e medio oriente.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a:t>
            </a:fld>
            <a:endParaRPr lang="it-IT"/>
          </a:p>
        </p:txBody>
      </p:sp>
    </p:spTree>
    <p:extLst>
      <p:ext uri="{BB962C8B-B14F-4D97-AF65-F5344CB8AC3E}">
        <p14:creationId xmlns:p14="http://schemas.microsoft.com/office/powerpoint/2010/main" val="389992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4">
            <a:lumMod val="60000"/>
            <a:lumOff val="40000"/>
            <a:alpha val="71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mondo creato</a:t>
            </a:r>
          </a:p>
        </p:txBody>
      </p:sp>
      <p:sp>
        <p:nvSpPr>
          <p:cNvPr id="3" name="Segnaposto contenuto 2"/>
          <p:cNvSpPr>
            <a:spLocks noGrp="1"/>
          </p:cNvSpPr>
          <p:nvPr>
            <p:ph idx="1"/>
          </p:nvPr>
        </p:nvSpPr>
        <p:spPr/>
        <p:txBody>
          <a:bodyPr>
            <a:noAutofit/>
          </a:bodyPr>
          <a:lstStyle/>
          <a:p>
            <a:pPr marL="0" indent="0" algn="just">
              <a:buNone/>
            </a:pPr>
            <a:r>
              <a:rPr lang="it-IT" sz="2200" dirty="0"/>
              <a:t>Il mondo, cioè la creazione, è effetto dell'incondizionata liberalità divina</a:t>
            </a:r>
            <a:r>
              <a:rPr lang="it-IT" sz="2200" b="1" dirty="0"/>
              <a:t>. Anche la materia non si oppone all'Uno divino</a:t>
            </a:r>
            <a:r>
              <a:rPr lang="it-IT" sz="2200" dirty="0"/>
              <a:t>, diversamente da quanto diceva </a:t>
            </a:r>
            <a:r>
              <a:rPr lang="it-IT" sz="2200" dirty="0" err="1"/>
              <a:t>Plotino</a:t>
            </a:r>
            <a:r>
              <a:rPr lang="it-IT" sz="2200" dirty="0"/>
              <a:t>, ma deriva da lui e per questo è originariamente perfetta, come fanno intendere le Scritture a proposito dell'Eden adamitico. Il passaggio da tale perfezione al mondo sensibile e corruttibile come lo vediamo è determinato dal </a:t>
            </a:r>
            <a:r>
              <a:rPr lang="it-IT" sz="2200" b="1" dirty="0"/>
              <a:t>peccato di Adamo </a:t>
            </a:r>
            <a:r>
              <a:rPr lang="it-IT" sz="2200" dirty="0"/>
              <a:t>dal quale l’uomo si risolleva con la ragione e la fede nella Rivelazione. Nell' "Omelia sul Prologo del Vangelo di S. Giovanni" la fede è considerata il primo è necessario stadio della ricerca della verità, che tuttavia, dal canto suo, è indagabile sia per mezzo della lettura del cosiddetto "</a:t>
            </a:r>
            <a:r>
              <a:rPr lang="it-IT" sz="2200" b="1" dirty="0"/>
              <a:t>libro della vita</a:t>
            </a:r>
            <a:r>
              <a:rPr lang="it-IT" sz="2200" dirty="0"/>
              <a:t>" (cioè la natura), sia per mezzo della lettura della </a:t>
            </a:r>
            <a:r>
              <a:rPr lang="it-IT" sz="2200" b="1" dirty="0"/>
              <a:t>Scrittura</a:t>
            </a:r>
            <a:r>
              <a:rPr lang="it-IT" sz="2200" dirty="0"/>
              <a:t>: entrambe infatti sono linguaggio di Dio che in tal modo si esprime limitando da se stesso la propria infinità</a:t>
            </a:r>
            <a:r>
              <a:rPr lang="it-IT" sz="2300" dirty="0"/>
              <a:t>.</a:t>
            </a:r>
          </a:p>
        </p:txBody>
      </p:sp>
      <p:sp>
        <p:nvSpPr>
          <p:cNvPr id="4" name="Segnaposto piè di pagina 3"/>
          <p:cNvSpPr>
            <a:spLocks noGrp="1"/>
          </p:cNvSpPr>
          <p:nvPr>
            <p:ph type="ftr" sz="quarter" idx="11"/>
          </p:nvPr>
        </p:nvSpPr>
        <p:spPr/>
        <p:txBody>
          <a:bodyPr/>
          <a:lstStyle/>
          <a:p>
            <a:r>
              <a:rPr lang="it-IT" dirty="0" err="1"/>
              <a:t>www.arete-consulenzafilosofica.it</a:t>
            </a:r>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40</a:t>
            </a:fld>
            <a:endParaRPr lang="it-IT"/>
          </a:p>
        </p:txBody>
      </p:sp>
    </p:spTree>
    <p:extLst>
      <p:ext uri="{BB962C8B-B14F-4D97-AF65-F5344CB8AC3E}">
        <p14:creationId xmlns:p14="http://schemas.microsoft.com/office/powerpoint/2010/main" val="33730373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cultura dopo il mille</a:t>
            </a:r>
          </a:p>
        </p:txBody>
      </p:sp>
      <p:sp>
        <p:nvSpPr>
          <p:cNvPr id="3" name="Segnaposto contenuto 2"/>
          <p:cNvSpPr>
            <a:spLocks noGrp="1"/>
          </p:cNvSpPr>
          <p:nvPr>
            <p:ph idx="1"/>
          </p:nvPr>
        </p:nvSpPr>
        <p:spPr/>
        <p:txBody>
          <a:bodyPr/>
          <a:lstStyle/>
          <a:p>
            <a:pPr marL="0" indent="0" algn="just">
              <a:buNone/>
            </a:pPr>
            <a:r>
              <a:rPr lang="it-IT" dirty="0"/>
              <a:t>Dal punto di vista culturale dall’XI al XIII secolo vi è una grande esplosione di geni filosofici, artistici e letterari in concomitanza con la nascita e la diffusione delle istituzioni universitarie dal sec. XII. Qui la tradizione platonica comincia ad essere affiancata, non senza dibattiti e scontri, a quella aristotelica.</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41</a:t>
            </a:fld>
            <a:endParaRPr lang="it-IT"/>
          </a:p>
        </p:txBody>
      </p:sp>
    </p:spTree>
    <p:extLst>
      <p:ext uri="{BB962C8B-B14F-4D97-AF65-F5344CB8AC3E}">
        <p14:creationId xmlns:p14="http://schemas.microsoft.com/office/powerpoint/2010/main" val="11288501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università</a:t>
            </a:r>
          </a:p>
        </p:txBody>
      </p:sp>
      <p:sp>
        <p:nvSpPr>
          <p:cNvPr id="3" name="Segnaposto contenuto 2"/>
          <p:cNvSpPr>
            <a:spLocks noGrp="1"/>
          </p:cNvSpPr>
          <p:nvPr>
            <p:ph idx="1"/>
          </p:nvPr>
        </p:nvSpPr>
        <p:spPr/>
        <p:txBody>
          <a:bodyPr>
            <a:normAutofit lnSpcReduction="10000"/>
          </a:bodyPr>
          <a:lstStyle/>
          <a:p>
            <a:pPr marL="0" indent="0" algn="just">
              <a:buNone/>
            </a:pPr>
            <a:r>
              <a:rPr lang="it-IT" dirty="0"/>
              <a:t>Erano CORPORAZIONI cioè </a:t>
            </a:r>
            <a:r>
              <a:rPr lang="it-IT" b="1" dirty="0"/>
              <a:t>associazioni di insegnanti e studenti</a:t>
            </a:r>
            <a:r>
              <a:rPr lang="it-IT" dirty="0"/>
              <a:t>, aperte a persone di ogni condizione sociale, che si riuniscono per approfondire le materie di studio e dibattere le questioni più difficili e controverse. La Chiesa favorisce l’autonomia delle università e la nascita di un ceto di maestri, anche laici, che assieme compiono un percorso di studio in modo libero e dialettico sulle materie del Trivio e del Quadrivio.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42</a:t>
            </a:fld>
            <a:endParaRPr lang="it-IT"/>
          </a:p>
        </p:txBody>
      </p:sp>
    </p:spTree>
    <p:extLst>
      <p:ext uri="{BB962C8B-B14F-4D97-AF65-F5344CB8AC3E}">
        <p14:creationId xmlns:p14="http://schemas.microsoft.com/office/powerpoint/2010/main" val="28165471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 lezioni e le loro fasi</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Le lezioni si svolgono attraverso le seguenti tappe:</a:t>
            </a:r>
          </a:p>
          <a:p>
            <a:pPr algn="just"/>
            <a:r>
              <a:rPr lang="it-IT" dirty="0"/>
              <a:t>La </a:t>
            </a:r>
            <a:r>
              <a:rPr lang="it-IT" b="1" dirty="0"/>
              <a:t>lectio</a:t>
            </a:r>
            <a:r>
              <a:rPr lang="it-IT" dirty="0"/>
              <a:t>: lettura e commento di un testo (generalmente la Scritture o testi dei Padri della Chiesa, oppure ancora, più tardi il </a:t>
            </a:r>
            <a:r>
              <a:rPr lang="it-IT" i="1" dirty="0"/>
              <a:t>Liber </a:t>
            </a:r>
            <a:r>
              <a:rPr lang="it-IT" i="1" dirty="0" err="1"/>
              <a:t>Sententiarum</a:t>
            </a:r>
            <a:r>
              <a:rPr lang="it-IT" dirty="0"/>
              <a:t> di Pier Lombardo - 1100-1160 – che raccoglieva e giustapponeva affermazioni dei padri anche apparentemente contraddittorie). Da questa fase nascono le trascrizioni che danno vita ai </a:t>
            </a:r>
            <a:r>
              <a:rPr lang="it-IT" dirty="0" err="1"/>
              <a:t>commentarii</a:t>
            </a:r>
            <a:r>
              <a:rPr lang="it-IT" dirty="0"/>
              <a:t>, un genere letterario molto diffuso nel Medioevo.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43</a:t>
            </a:fld>
            <a:endParaRPr lang="it-IT"/>
          </a:p>
        </p:txBody>
      </p:sp>
    </p:spTree>
    <p:extLst>
      <p:ext uri="{BB962C8B-B14F-4D97-AF65-F5344CB8AC3E}">
        <p14:creationId xmlns:p14="http://schemas.microsoft.com/office/powerpoint/2010/main" val="27409187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a:t>
            </a:r>
            <a:r>
              <a:rPr lang="it-IT" i="1" dirty="0" err="1"/>
              <a:t>disputatio</a:t>
            </a:r>
            <a:endParaRPr lang="it-IT" i="1" dirty="0"/>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È la discussione su una </a:t>
            </a:r>
            <a:r>
              <a:rPr lang="it-IT" b="1" i="1" dirty="0"/>
              <a:t>quaestio</a:t>
            </a:r>
            <a:r>
              <a:rPr lang="it-IT" dirty="0"/>
              <a:t> (un argomento) attuata analizzando i pro e i contro prima ad opera degli studenti e poi dei maestri. Dalla trascrizione delle </a:t>
            </a:r>
            <a:r>
              <a:rPr lang="it-IT" i="1" dirty="0" err="1"/>
              <a:t>disputationes</a:t>
            </a:r>
            <a:r>
              <a:rPr lang="it-IT" i="1" dirty="0"/>
              <a:t> </a:t>
            </a:r>
            <a:r>
              <a:rPr lang="it-IT" dirty="0"/>
              <a:t>nasce un altro genere letterario: le </a:t>
            </a:r>
            <a:r>
              <a:rPr lang="it-IT" b="1" i="1" dirty="0" err="1"/>
              <a:t>quaestiones</a:t>
            </a:r>
            <a:r>
              <a:rPr lang="it-IT" b="1" i="1" dirty="0"/>
              <a:t> </a:t>
            </a:r>
            <a:r>
              <a:rPr lang="it-IT" b="1" i="1" dirty="0" err="1"/>
              <a:t>disputatae</a:t>
            </a:r>
            <a:r>
              <a:rPr lang="it-IT" b="1" dirty="0"/>
              <a:t> </a:t>
            </a:r>
            <a:r>
              <a:rPr lang="it-IT" dirty="0"/>
              <a:t>su temi particolari (</a:t>
            </a:r>
            <a:r>
              <a:rPr lang="it-IT" i="1" dirty="0"/>
              <a:t>Quaestio de</a:t>
            </a:r>
            <a:r>
              <a:rPr lang="it-IT" dirty="0"/>
              <a:t>…) oppure i </a:t>
            </a:r>
            <a:r>
              <a:rPr lang="it-IT" i="1" dirty="0" err="1"/>
              <a:t>Quodlibetales</a:t>
            </a:r>
            <a:r>
              <a:rPr lang="it-IT" i="1" dirty="0"/>
              <a:t> </a:t>
            </a:r>
            <a:r>
              <a:rPr lang="it-IT" dirty="0"/>
              <a:t>su qualsiasi argomento.</a:t>
            </a:r>
          </a:p>
          <a:p>
            <a:pPr marL="0" indent="0" algn="just">
              <a:buNone/>
            </a:pPr>
            <a:r>
              <a:rPr lang="it-IT" dirty="0"/>
              <a:t>Nella </a:t>
            </a:r>
            <a:r>
              <a:rPr lang="it-IT" b="1" i="1" dirty="0" err="1"/>
              <a:t>disputatio</a:t>
            </a:r>
            <a:r>
              <a:rPr lang="it-IT" b="1" dirty="0"/>
              <a:t> </a:t>
            </a:r>
            <a:r>
              <a:rPr lang="it-IT" dirty="0"/>
              <a:t>di definivano anche i ruoli e tutti gli studenti ad ogni grado accademico dovevano sostenere una </a:t>
            </a:r>
            <a:r>
              <a:rPr lang="it-IT" i="1" dirty="0" err="1"/>
              <a:t>disputatio</a:t>
            </a:r>
            <a:r>
              <a:rPr lang="it-IT" dirty="0"/>
              <a:t> che ne sanciva l’abilità di discussione e la profondità degli studi.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44</a:t>
            </a:fld>
            <a:endParaRPr lang="it-IT"/>
          </a:p>
        </p:txBody>
      </p:sp>
    </p:spTree>
    <p:extLst>
      <p:ext uri="{BB962C8B-B14F-4D97-AF65-F5344CB8AC3E}">
        <p14:creationId xmlns:p14="http://schemas.microsoft.com/office/powerpoint/2010/main" val="16346713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alpha val="67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Autorità e originalità</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I temi più rilevanti avevano sempre un carattere religioso. Nelle discussioni era importante la capacità di citazione e interpretazione delle </a:t>
            </a:r>
            <a:r>
              <a:rPr lang="it-IT" i="1" dirty="0" err="1"/>
              <a:t>auctoritates</a:t>
            </a:r>
            <a:r>
              <a:rPr lang="it-IT" dirty="0"/>
              <a:t> (Sacre Scritture, documenti conciliari, Padri della Chiesa) sulle quali il ragionamento poteva trovare un fondamento condiviso. Il ricorso alle autorità e il rifiuto assoluto della novità e dell’originalità (tutti gli autori medievali vogliono sempre rassicurare il lettore dicendo che non intendono assolutamente dire cose nuove od originali) non impedivano alla ragione di spaziare liberamente nella lettura dei testi e nella discussione delle </a:t>
            </a:r>
            <a:r>
              <a:rPr lang="it-IT" i="1" dirty="0" err="1"/>
              <a:t>quaestiones</a:t>
            </a:r>
            <a:r>
              <a:rPr lang="it-IT" dirty="0"/>
              <a:t>. Ci si trova quindi di fronte al paradosso per cui proprio laddove gli autori medievali raggiungono un notevole livello di autonomia e sorprendente audacia argomentativa, questi stessi autori affermano di non proporsi in nessun modo tale scopo, ma di voler capire gli argomenti dibattuti con umile riferimento a testi e personalità unanimemente riconosciuti come normativi.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45</a:t>
            </a:fld>
            <a:endParaRPr lang="it-IT"/>
          </a:p>
        </p:txBody>
      </p:sp>
    </p:spTree>
    <p:extLst>
      <p:ext uri="{BB962C8B-B14F-4D97-AF65-F5344CB8AC3E}">
        <p14:creationId xmlns:p14="http://schemas.microsoft.com/office/powerpoint/2010/main" val="14377039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grande filosofo dell’XI secolo</a:t>
            </a:r>
          </a:p>
        </p:txBody>
      </p:sp>
      <p:sp>
        <p:nvSpPr>
          <p:cNvPr id="3" name="Segnaposto contenuto 2"/>
          <p:cNvSpPr>
            <a:spLocks noGrp="1"/>
          </p:cNvSpPr>
          <p:nvPr>
            <p:ph idx="1"/>
          </p:nvPr>
        </p:nvSpPr>
        <p:spPr/>
        <p:txBody>
          <a:bodyPr/>
          <a:lstStyle/>
          <a:p>
            <a:pPr algn="just">
              <a:buNone/>
            </a:pPr>
            <a:r>
              <a:rPr lang="it-IT" dirty="0"/>
              <a:t>Il vertice della tradizione platonica si può verosimilmente ritrovare nella riflessione di Anselmo d’Aosta, monaco e arcivescovo di Canterbury sotto il re inglese Guglielmo il Rosso (figlio di Guglielmo il Conquistatore che egli aveva conosciuto e profondamente stimato), grande ideatore della più geniale e profonda dimostrazione razionale dell’esistenza di Dio.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46</a:t>
            </a:fld>
            <a:endParaRPr lang="it-IT"/>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Anselmo, seguace di Lanfranco e vescovo di Canterbury</a:t>
            </a:r>
          </a:p>
        </p:txBody>
      </p:sp>
      <p:sp>
        <p:nvSpPr>
          <p:cNvPr id="3" name="Segnaposto contenuto 2"/>
          <p:cNvSpPr>
            <a:spLocks noGrp="1"/>
          </p:cNvSpPr>
          <p:nvPr>
            <p:ph idx="1"/>
          </p:nvPr>
        </p:nvSpPr>
        <p:spPr/>
        <p:txBody>
          <a:bodyPr>
            <a:noAutofit/>
          </a:bodyPr>
          <a:lstStyle/>
          <a:p>
            <a:pPr marL="0" indent="0" algn="just">
              <a:buNone/>
            </a:pPr>
            <a:r>
              <a:rPr lang="it-IT" sz="2400" dirty="0"/>
              <a:t>Anselmo d'Aosta nasce nell'omonima città nel 1033. Nel 1061 entra nel monastero di </a:t>
            </a:r>
            <a:r>
              <a:rPr lang="it-IT" sz="2400" dirty="0" err="1"/>
              <a:t>Bec</a:t>
            </a:r>
            <a:r>
              <a:rPr lang="it-IT" sz="2400" dirty="0"/>
              <a:t> in Normandia, di cui diverrà presto superiore e abate. Suo insegnante è </a:t>
            </a:r>
            <a:r>
              <a:rPr lang="it-IT" sz="2400" b="1" dirty="0"/>
              <a:t>Lanfranco di Pavia</a:t>
            </a:r>
            <a:r>
              <a:rPr lang="it-IT" sz="2400" dirty="0"/>
              <a:t>, noto per la stretta amicizia che lo legava a Guglielmo duca di Normandia e re d’Inghilterra, e per le polemiche con Berengario di Tours contro l’attribuzione da parte di quest’ultimo di un eccessivo  valore alla filosofia, tale da contrastare le verità irrefutabili della fede. Nel 1092 Anselmo sostituirà il suo insegnante alla cattedra vescovile di Londra (</a:t>
            </a:r>
            <a:r>
              <a:rPr lang="it-IT" sz="2400" b="1" dirty="0"/>
              <a:t>Canterbury</a:t>
            </a:r>
            <a:r>
              <a:rPr lang="it-IT" sz="2400" dirty="0"/>
              <a:t>) dove, per continuare in libertà e coscienza la sua attività religiosa, entrerà in conflitto con i sovrani inglesi Guglielmo il Rosso e Enrico I. Muore nel 1095.</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47</a:t>
            </a:fld>
            <a:endParaRPr lang="it-IT"/>
          </a:p>
        </p:txBody>
      </p:sp>
    </p:spTree>
    <p:extLst>
      <p:ext uri="{BB962C8B-B14F-4D97-AF65-F5344CB8AC3E}">
        <p14:creationId xmlns:p14="http://schemas.microsoft.com/office/powerpoint/2010/main" val="24479961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Lo scopo della riflessione </a:t>
            </a:r>
            <a:r>
              <a:rPr lang="it-IT" dirty="0" err="1"/>
              <a:t>anselmiana</a:t>
            </a:r>
            <a:r>
              <a:rPr lang="it-IT" dirty="0"/>
              <a:t>: ragione e fede</a:t>
            </a:r>
          </a:p>
        </p:txBody>
      </p:sp>
      <p:sp>
        <p:nvSpPr>
          <p:cNvPr id="3" name="Segnaposto contenuto 2"/>
          <p:cNvSpPr>
            <a:spLocks noGrp="1"/>
          </p:cNvSpPr>
          <p:nvPr>
            <p:ph idx="1"/>
          </p:nvPr>
        </p:nvSpPr>
        <p:spPr/>
        <p:txBody>
          <a:bodyPr/>
          <a:lstStyle/>
          <a:p>
            <a:pPr marL="0" indent="0" algn="just">
              <a:buNone/>
            </a:pPr>
            <a:r>
              <a:rPr lang="it-IT" dirty="0"/>
              <a:t> L'intento dello sforzo intellettuale di Anselmo è quello di </a:t>
            </a:r>
            <a:r>
              <a:rPr lang="it-IT" b="1" dirty="0"/>
              <a:t>giustificare con la ragione le verità di fede</a:t>
            </a:r>
            <a:r>
              <a:rPr lang="it-IT" dirty="0"/>
              <a:t>. Bisogna sforzarsi di comprendere ciò in cui si crede, essendo </a:t>
            </a:r>
            <a:r>
              <a:rPr lang="it-IT" b="1" dirty="0"/>
              <a:t>presunzione</a:t>
            </a:r>
            <a:r>
              <a:rPr lang="it-IT" dirty="0"/>
              <a:t> non ammettere per prima la fede, ma </a:t>
            </a:r>
            <a:r>
              <a:rPr lang="it-IT" b="1" dirty="0"/>
              <a:t>negligenza</a:t>
            </a:r>
            <a:r>
              <a:rPr lang="it-IT" dirty="0"/>
              <a:t> non fare appello alla ragione per meglio conoscere ciò che Dio ha fatto e vuole da noi.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48</a:t>
            </a:fld>
            <a:endParaRPr lang="it-IT"/>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verità</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In Dio, secondo Anselmo, vi è la sintesi di tutte le verità, che Dio stesso concepisce con uno solo sguardo, mentre l'uomo non può che cercare di conoscere ed esprimere analiticamente e discretamente (cioè non in una volta ma in momenti e tappe successivi). </a:t>
            </a:r>
          </a:p>
          <a:p>
            <a:pPr marL="0" indent="0" algn="just">
              <a:buNone/>
            </a:pPr>
            <a:r>
              <a:rPr lang="it-IT" dirty="0"/>
              <a:t>Il dovere dell'uomo è di avvicinarsi a Dio </a:t>
            </a:r>
            <a:r>
              <a:rPr lang="it-IT" b="1" dirty="0"/>
              <a:t>ricostruendo l'ordine delle cose così come Dio lo ha pensato</a:t>
            </a:r>
            <a:r>
              <a:rPr lang="it-IT" dirty="0"/>
              <a:t>. Infatti Dio pensa alla creazione, un ordine buono e necessario, che Egli ha prodotto mediante la sua Parola in modo perfetto. La ricerca umana cerca la rettitudine di ogni cosa, cioè la corrispondenza di tutte e ciascuna delle cose del mondo a come Dio le ha pensate.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49</a:t>
            </a:fld>
            <a:endParaRPr lang="it-IT"/>
          </a:p>
        </p:txBody>
      </p:sp>
    </p:spTree>
    <p:extLst>
      <p:ext uri="{BB962C8B-B14F-4D97-AF65-F5344CB8AC3E}">
        <p14:creationId xmlns:p14="http://schemas.microsoft.com/office/powerpoint/2010/main" val="282078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basso Medioevo (</a:t>
            </a:r>
            <a:r>
              <a:rPr lang="it-IT" dirty="0" err="1"/>
              <a:t>secc</a:t>
            </a:r>
            <a:r>
              <a:rPr lang="it-IT" dirty="0"/>
              <a:t>. XIV-XV)</a:t>
            </a:r>
          </a:p>
        </p:txBody>
      </p:sp>
      <p:sp>
        <p:nvSpPr>
          <p:cNvPr id="3" name="Segnaposto contenuto 2"/>
          <p:cNvSpPr>
            <a:spLocks noGrp="1"/>
          </p:cNvSpPr>
          <p:nvPr>
            <p:ph idx="1"/>
          </p:nvPr>
        </p:nvSpPr>
        <p:spPr/>
        <p:txBody>
          <a:bodyPr>
            <a:normAutofit lnSpcReduction="10000"/>
          </a:bodyPr>
          <a:lstStyle/>
          <a:p>
            <a:pPr marL="0" indent="0" algn="just">
              <a:buNone/>
            </a:pPr>
            <a:r>
              <a:rPr lang="it-IT" dirty="0"/>
              <a:t>È caratterizzato dalla lenta dissoluzione della compagine imperiale e dal contemporaneo lento affermarsi delle strutture statali (in Francia, Spagna e Inghilterra) sull’istituzione universale facente capo all’imperatore. </a:t>
            </a:r>
          </a:p>
          <a:p>
            <a:pPr marL="0" indent="0" algn="just">
              <a:buNone/>
            </a:pPr>
            <a:r>
              <a:rPr lang="it-IT" dirty="0"/>
              <a:t>La cultura si allontana progressivamente dalle istituzioni ecclesiali e comincia un processo di laicizzazione che culminerà nel periodo umanistico.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a:t>
            </a:fld>
            <a:endParaRPr lang="it-IT"/>
          </a:p>
        </p:txBody>
      </p:sp>
    </p:spTree>
    <p:extLst>
      <p:ext uri="{BB962C8B-B14F-4D97-AF65-F5344CB8AC3E}">
        <p14:creationId xmlns:p14="http://schemas.microsoft.com/office/powerpoint/2010/main" val="28427720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cose, i pensieri, le parole</a:t>
            </a:r>
          </a:p>
        </p:txBody>
      </p:sp>
      <p:sp>
        <p:nvSpPr>
          <p:cNvPr id="3" name="Segnaposto contenuto 2"/>
          <p:cNvSpPr>
            <a:spLocks noGrp="1"/>
          </p:cNvSpPr>
          <p:nvPr>
            <p:ph idx="1"/>
          </p:nvPr>
        </p:nvSpPr>
        <p:spPr/>
        <p:txBody>
          <a:bodyPr>
            <a:normAutofit fontScale="62500" lnSpcReduction="20000"/>
          </a:bodyPr>
          <a:lstStyle/>
          <a:p>
            <a:pPr marL="0" indent="0" algn="just">
              <a:buNone/>
            </a:pPr>
            <a:r>
              <a:rPr lang="it-IT" sz="3400" b="1" dirty="0"/>
              <a:t>Le cose stesse si devono conformare al pensiero di Dio, e questa è la loro rettitudine, cioè il loro dover essere </a:t>
            </a:r>
            <a:r>
              <a:rPr lang="it-IT" sz="3400" dirty="0"/>
              <a:t>(dopo il peccato il mondo si è allontanato da Dio e deve tornarci). </a:t>
            </a:r>
          </a:p>
          <a:p>
            <a:pPr marL="0" indent="0" algn="just">
              <a:buNone/>
            </a:pPr>
            <a:r>
              <a:rPr lang="it-IT" sz="3400" b="1" dirty="0"/>
              <a:t>Lo spirito umano le coglie per come devono essere, questa è la rettitudine della conoscenza</a:t>
            </a:r>
            <a:r>
              <a:rPr lang="it-IT" sz="3400" dirty="0"/>
              <a:t>.</a:t>
            </a:r>
          </a:p>
          <a:p>
            <a:pPr marL="0" indent="0" algn="just">
              <a:buNone/>
            </a:pPr>
            <a:r>
              <a:rPr lang="it-IT" sz="3400" dirty="0"/>
              <a:t> Infine la rettitudine del linguaggio </a:t>
            </a:r>
            <a:r>
              <a:rPr lang="it-IT" sz="3400" b="1" dirty="0"/>
              <a:t>dice correttamente le cose nella loro rettitudine cioè così come l'intelletto le ha conosciute</a:t>
            </a:r>
            <a:r>
              <a:rPr lang="it-IT" sz="3400" dirty="0"/>
              <a:t>, e così come le cose sono state pensate da Dio nel suo intelletto. </a:t>
            </a:r>
          </a:p>
          <a:p>
            <a:pPr marL="0" indent="0" algn="just">
              <a:buNone/>
            </a:pPr>
            <a:r>
              <a:rPr lang="it-IT" sz="3400" dirty="0"/>
              <a:t>Quindi dalla </a:t>
            </a:r>
            <a:r>
              <a:rPr lang="it-IT" sz="3400" b="1" dirty="0"/>
              <a:t>voce</a:t>
            </a:r>
            <a:r>
              <a:rPr lang="it-IT" sz="3400" dirty="0"/>
              <a:t> si passa alla </a:t>
            </a:r>
            <a:r>
              <a:rPr lang="it-IT" sz="3400" b="1" dirty="0"/>
              <a:t>rappresentazione mentale e al significato </a:t>
            </a:r>
            <a:r>
              <a:rPr lang="it-IT" sz="3400" dirty="0"/>
              <a:t>che sono pensieri che devono riguardare le cose così come devono essere, cioè come sono state pensate da Dio. </a:t>
            </a:r>
          </a:p>
          <a:p>
            <a:pPr marL="0" indent="0" algn="just">
              <a:buNone/>
            </a:pPr>
            <a:r>
              <a:rPr lang="it-IT" sz="3400" dirty="0"/>
              <a:t>In definitiva a Dio si riconduce ogni nostra conoscenza. Tuttavia, prima di ogni conoscenza, è </a:t>
            </a:r>
            <a:r>
              <a:rPr lang="it-IT" sz="3400" b="1" dirty="0"/>
              <a:t>la fede </a:t>
            </a:r>
            <a:r>
              <a:rPr lang="it-IT" sz="3400" dirty="0"/>
              <a:t>a metterci in una relazione vera con Dio. Quindi la stessa fede è fondamentale per comprendere la realtà: </a:t>
            </a:r>
            <a:r>
              <a:rPr lang="it-IT" sz="3400" b="1" dirty="0"/>
              <a:t>bisogna credere per comprendere</a:t>
            </a:r>
            <a:r>
              <a:rPr lang="it-IT" sz="3400" dirty="0"/>
              <a:t>.</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50</a:t>
            </a:fld>
            <a:endParaRPr lang="it-IT"/>
          </a:p>
        </p:txBody>
      </p:sp>
    </p:spTree>
    <p:extLst>
      <p:ext uri="{BB962C8B-B14F-4D97-AF65-F5344CB8AC3E}">
        <p14:creationId xmlns:p14="http://schemas.microsoft.com/office/powerpoint/2010/main" val="1454916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L’esistenza di Dio (</a:t>
            </a:r>
            <a:r>
              <a:rPr lang="it-IT" i="1" dirty="0" err="1"/>
              <a:t>Monologion</a:t>
            </a:r>
            <a:r>
              <a:rPr lang="it-IT" dirty="0"/>
              <a:t>)</a:t>
            </a: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Dio è quindi il fondamento di ogni nostra riflessione e conoscenza. Non solo: egli è anche il </a:t>
            </a:r>
            <a:r>
              <a:rPr lang="it-IT" b="1" dirty="0"/>
              <a:t>fondamento di tutta la stessa realtà che noi conosciamo</a:t>
            </a:r>
            <a:r>
              <a:rPr lang="it-IT" dirty="0"/>
              <a:t>. Quindi è necessario non solo credere che esista ma poterlo dimostrare. Nel </a:t>
            </a:r>
            <a:r>
              <a:rPr lang="it-IT" i="1" dirty="0" err="1"/>
              <a:t>Monologion</a:t>
            </a:r>
            <a:r>
              <a:rPr lang="it-IT" dirty="0"/>
              <a:t> (</a:t>
            </a:r>
            <a:r>
              <a:rPr lang="it-IT" i="1" dirty="0"/>
              <a:t>Discorso a se stesso</a:t>
            </a:r>
            <a:r>
              <a:rPr lang="it-IT" dirty="0"/>
              <a:t>, 1076) Anselmo aveva elaborato una serie di dimostrazioni a partire dalla </a:t>
            </a:r>
            <a:r>
              <a:rPr lang="it-IT" b="1" dirty="0"/>
              <a:t>retta significazione</a:t>
            </a:r>
            <a:r>
              <a:rPr lang="it-IT" dirty="0"/>
              <a:t> di alcune parole che riguardano il nostro desiderio di Dio in quanto desiderio </a:t>
            </a:r>
          </a:p>
          <a:p>
            <a:pPr marL="0" indent="0" algn="just">
              <a:buNone/>
            </a:pPr>
            <a:r>
              <a:rPr lang="it-IT" dirty="0"/>
              <a:t>1)di </a:t>
            </a:r>
            <a:r>
              <a:rPr lang="it-IT" b="1" dirty="0"/>
              <a:t>bene</a:t>
            </a:r>
            <a:r>
              <a:rPr lang="it-IT" dirty="0"/>
              <a:t>,</a:t>
            </a:r>
          </a:p>
          <a:p>
            <a:pPr marL="0" indent="0" algn="just">
              <a:buNone/>
            </a:pPr>
            <a:r>
              <a:rPr lang="it-IT" dirty="0"/>
              <a:t>2) di </a:t>
            </a:r>
            <a:r>
              <a:rPr lang="it-IT" b="1" dirty="0"/>
              <a:t>grandezza</a:t>
            </a:r>
            <a:r>
              <a:rPr lang="it-IT" dirty="0"/>
              <a:t>, </a:t>
            </a:r>
          </a:p>
          <a:p>
            <a:pPr marL="0" indent="0" algn="just">
              <a:buNone/>
            </a:pPr>
            <a:r>
              <a:rPr lang="it-IT" dirty="0"/>
              <a:t>3) di continuare ad </a:t>
            </a:r>
            <a:r>
              <a:rPr lang="it-IT" b="1" dirty="0"/>
              <a:t>esistere</a:t>
            </a:r>
            <a:r>
              <a:rPr lang="it-IT" dirty="0"/>
              <a:t>, </a:t>
            </a:r>
          </a:p>
          <a:p>
            <a:pPr marL="0" indent="0" algn="just">
              <a:buNone/>
            </a:pPr>
            <a:r>
              <a:rPr lang="it-IT" dirty="0"/>
              <a:t>4) di </a:t>
            </a:r>
            <a:r>
              <a:rPr lang="it-IT" b="1" dirty="0"/>
              <a:t>perfezione</a:t>
            </a:r>
            <a:r>
              <a:rPr lang="it-IT" dirty="0"/>
              <a:t>, </a:t>
            </a:r>
          </a:p>
          <a:p>
            <a:pPr marL="0" indent="0" algn="ctr">
              <a:buNone/>
            </a:pPr>
            <a:r>
              <a:rPr lang="it-IT" dirty="0"/>
              <a:t>dimostrando che Dio è la sua realizzazione in quanto </a:t>
            </a:r>
          </a:p>
          <a:p>
            <a:pPr marL="514350" indent="-514350" algn="just">
              <a:buAutoNum type="arabicParenR"/>
            </a:pPr>
            <a:r>
              <a:rPr lang="it-IT" i="1" dirty="0"/>
              <a:t>Bene sommo</a:t>
            </a:r>
            <a:r>
              <a:rPr lang="it-IT" dirty="0"/>
              <a:t>,</a:t>
            </a:r>
          </a:p>
          <a:p>
            <a:pPr marL="514350" indent="-514350" algn="just">
              <a:buAutoNum type="arabicParenR" startAt="2"/>
            </a:pPr>
            <a:r>
              <a:rPr lang="it-IT" i="1" dirty="0"/>
              <a:t>ente massimo</a:t>
            </a:r>
            <a:r>
              <a:rPr lang="it-IT" dirty="0"/>
              <a:t>, </a:t>
            </a:r>
          </a:p>
          <a:p>
            <a:pPr marL="514350" indent="-514350" algn="just">
              <a:buAutoNum type="arabicParenR" startAt="2"/>
            </a:pPr>
            <a:r>
              <a:rPr lang="it-IT" i="1" dirty="0"/>
              <a:t>essere incorruttibile cioè essere nel senso più pieno del termine </a:t>
            </a:r>
          </a:p>
          <a:p>
            <a:pPr marL="514350" indent="-514350" algn="just">
              <a:buAutoNum type="arabicParenR" startAt="2"/>
            </a:pPr>
            <a:r>
              <a:rPr lang="it-IT" i="1" dirty="0"/>
              <a:t> massima perfezione</a:t>
            </a:r>
            <a:r>
              <a:rPr lang="it-IT" dirty="0"/>
              <a:t>.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51</a:t>
            </a:fld>
            <a:endParaRPr lang="it-IT"/>
          </a:p>
        </p:txBody>
      </p:sp>
    </p:spTree>
    <p:extLst>
      <p:ext uri="{BB962C8B-B14F-4D97-AF65-F5344CB8AC3E}">
        <p14:creationId xmlns:p14="http://schemas.microsoft.com/office/powerpoint/2010/main" val="38632023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L’esistenza di Dio (</a:t>
            </a:r>
            <a:r>
              <a:rPr lang="it-IT" i="1" dirty="0" err="1"/>
              <a:t>Proslogion</a:t>
            </a:r>
            <a:r>
              <a:rPr lang="it-IT" dirty="0"/>
              <a:t>)</a:t>
            </a:r>
          </a:p>
        </p:txBody>
      </p:sp>
      <p:sp>
        <p:nvSpPr>
          <p:cNvPr id="3" name="Segnaposto contenuto 2"/>
          <p:cNvSpPr>
            <a:spLocks noGrp="1"/>
          </p:cNvSpPr>
          <p:nvPr>
            <p:ph idx="1"/>
          </p:nvPr>
        </p:nvSpPr>
        <p:spPr/>
        <p:txBody>
          <a:bodyPr>
            <a:normAutofit fontScale="55000" lnSpcReduction="20000"/>
          </a:bodyPr>
          <a:lstStyle/>
          <a:p>
            <a:pPr marL="0" indent="0" algn="just">
              <a:buNone/>
            </a:pPr>
            <a:r>
              <a:rPr lang="it-IT" sz="3600" dirty="0"/>
              <a:t>Non perfettamente soddisfatto, nel </a:t>
            </a:r>
            <a:r>
              <a:rPr lang="it-IT" sz="3600" i="1" dirty="0" err="1"/>
              <a:t>Proslogion</a:t>
            </a:r>
            <a:r>
              <a:rPr lang="it-IT" sz="3600" dirty="0"/>
              <a:t> </a:t>
            </a:r>
            <a:r>
              <a:rPr lang="it-IT" sz="3600" i="1" dirty="0"/>
              <a:t>(Discorso rivolto ad altri</a:t>
            </a:r>
            <a:r>
              <a:rPr lang="it-IT" sz="3600" dirty="0"/>
              <a:t>, 1078), Anselmo cerca un </a:t>
            </a:r>
            <a:r>
              <a:rPr lang="it-IT" sz="3600" i="1" dirty="0"/>
              <a:t>unum </a:t>
            </a:r>
            <a:r>
              <a:rPr lang="it-IT" sz="3600" i="1" dirty="0" err="1"/>
              <a:t>argumentum</a:t>
            </a:r>
            <a:r>
              <a:rPr lang="it-IT" sz="3600" i="1" dirty="0"/>
              <a:t> </a:t>
            </a:r>
            <a:r>
              <a:rPr lang="it-IT" sz="3600" dirty="0"/>
              <a:t>definitivo. Egli parte dalla convinzione secondo cui tutti, anche il non credente, capiscono il significato della parola di Dio. Il significato che tutti hanno in mente quando si dice Dio è "</a:t>
            </a:r>
            <a:r>
              <a:rPr lang="it-IT" sz="3600" b="1" dirty="0"/>
              <a:t>ciò di cui non si può pensare un essere maggiore</a:t>
            </a:r>
            <a:r>
              <a:rPr lang="it-IT" sz="3600" dirty="0"/>
              <a:t>". Raggiunta questa definizione, ricordiamo che per Anselmo come per gli uomini del Medioevo non ci poteva essere alcun dubbio che </a:t>
            </a:r>
            <a:r>
              <a:rPr lang="it-IT" sz="3600" b="1" dirty="0"/>
              <a:t>esistere fosse una cosa buona</a:t>
            </a:r>
            <a:r>
              <a:rPr lang="it-IT" sz="3600" dirty="0"/>
              <a:t>. Dunque, tenendo conto di questa ultima considerazione, se quando pensiamo Dio pensiamo ad un essere perfettissimo, di cui non c’è uno maggiore, questo stesso essere deve possedere al massimo grado tutte le caratteristiche e le qualità buone che sono pensabili nell'universo. </a:t>
            </a:r>
            <a:r>
              <a:rPr lang="it-IT" sz="3600" b="1" dirty="0"/>
              <a:t>Ma da queste caratteristiche e qualità buone, non potrebbe essere esclusa l'esistenza</a:t>
            </a:r>
            <a:r>
              <a:rPr lang="it-IT" sz="3600" dirty="0"/>
              <a:t>. Se Dio avesse tutte le perfezioni, eccetto l'esistenza, sarebbe effettivamente pensabile qualcosa di maggiore di lui, e sarebbe precisamente quell'ente che, oltre ad avere tutte le caratteristiche e qualità buone, avesse anche l'esistenza. Ma, siccome Dio è ciò di cui non si può pensare il maggiore, egli deve per forza avere l'esistenza. Quindi Dio esiste.</a:t>
            </a:r>
          </a:p>
          <a:p>
            <a:pPr marL="0" indent="0">
              <a:buNone/>
            </a:pPr>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52</a:t>
            </a:fld>
            <a:endParaRPr lang="it-IT"/>
          </a:p>
        </p:txBody>
      </p:sp>
    </p:spTree>
    <p:extLst>
      <p:ext uri="{BB962C8B-B14F-4D97-AF65-F5344CB8AC3E}">
        <p14:creationId xmlns:p14="http://schemas.microsoft.com/office/powerpoint/2010/main" val="4718639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Isole felici?</a:t>
            </a:r>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Questo passaggio dal pensiero di Dio, alla sua esistenza è valido ovviamente solo per Dio. Infatti solo Dio deve possedere le caratteristiche buone. Per tutti gli altri enti, che non sono perfettissimi, il ragionamento non può essere fatto. Non vale quindi l'obiezione del monaco </a:t>
            </a:r>
            <a:r>
              <a:rPr lang="it-IT" b="1" dirty="0" err="1"/>
              <a:t>Gaunilone</a:t>
            </a:r>
            <a:r>
              <a:rPr lang="it-IT" b="1" dirty="0"/>
              <a:t>. </a:t>
            </a:r>
            <a:r>
              <a:rPr lang="it-IT" dirty="0"/>
              <a:t>Egli vorrebbe negare ciò che sostiene Anselmo dicendo che se si </a:t>
            </a:r>
            <a:r>
              <a:rPr lang="it-IT" b="1" i="1" u="sng" dirty="0"/>
              <a:t>pensa</a:t>
            </a:r>
            <a:r>
              <a:rPr lang="it-IT" dirty="0"/>
              <a:t> alle "</a:t>
            </a:r>
            <a:r>
              <a:rPr lang="it-IT" b="1" dirty="0"/>
              <a:t>isole felici", o qualsiasi altra cosa buona ed eccellente anche se fantastica e irreale, queste cose non devono per forza  </a:t>
            </a:r>
            <a:r>
              <a:rPr lang="it-IT" b="1" i="1" u="sng" dirty="0"/>
              <a:t>esistere</a:t>
            </a:r>
            <a:r>
              <a:rPr lang="it-IT" dirty="0"/>
              <a:t>. La dimostrazione di Anselmo è uno dei vertici della filosofia medievale e occidentale e mostra l'incondizionata fiducia che Anselmo riponeva nella potenza della ragione, una fiducia derivante dalla convinzione che quella potenza era alla potenza di Dio stesso.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53</a:t>
            </a:fld>
            <a:endParaRPr lang="it-IT"/>
          </a:p>
        </p:txBody>
      </p:sp>
    </p:spTree>
    <p:extLst>
      <p:ext uri="{BB962C8B-B14F-4D97-AF65-F5344CB8AC3E}">
        <p14:creationId xmlns:p14="http://schemas.microsoft.com/office/powerpoint/2010/main" val="10657695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0000">
            <a:alpha val="60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virtù da conservarsi per se stessa</a:t>
            </a:r>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Sotto il profilo etico è importante la riflessione di Anselmo sulla libertà (</a:t>
            </a:r>
            <a:r>
              <a:rPr lang="it-IT" i="1" dirty="0"/>
              <a:t>De </a:t>
            </a:r>
            <a:r>
              <a:rPr lang="it-IT" i="1" dirty="0" err="1"/>
              <a:t>libertate</a:t>
            </a:r>
            <a:r>
              <a:rPr lang="it-IT" i="1" dirty="0"/>
              <a:t> arbitrii). </a:t>
            </a:r>
            <a:r>
              <a:rPr lang="it-IT" dirty="0"/>
              <a:t>Per Anselmo </a:t>
            </a:r>
            <a:r>
              <a:rPr lang="it-IT" b="1" dirty="0"/>
              <a:t>non è vero che essere liberi significa poter peccare o non peccare</a:t>
            </a:r>
            <a:r>
              <a:rPr lang="it-IT" dirty="0"/>
              <a:t>. Infatti poter peccare è un difetto, una imperfezione, qualcosa che diminuisce la vera libertà. Quest'ultima è definita come «</a:t>
            </a:r>
            <a:r>
              <a:rPr lang="it-IT" b="1" dirty="0"/>
              <a:t>il potere di conservare la rettitudine della volontà per amore della rettitudine stessa</a:t>
            </a:r>
            <a:r>
              <a:rPr lang="it-IT" dirty="0"/>
              <a:t>». Questo significa che obiettivo dell'uomo non è contrattare con Dio un contraccambio per il suo comportamento buono. Non c'è alcun rapporto contrattuale con Dio. Al contrario, in linea con la riflessione agostiniana, c'è una grazia che viene da Dio e che coincide con </a:t>
            </a:r>
            <a:r>
              <a:rPr lang="it-IT" b="1" dirty="0"/>
              <a:t>il dono di poter fare il bene per amore del bene stesso</a:t>
            </a:r>
            <a:r>
              <a:rPr lang="it-IT" dirty="0"/>
              <a:t>, senza chiedere per esso alcun "pagamento". In ciò consiste il fine della virtù umana che apre la strada alla salvezza.</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54</a:t>
            </a:fld>
            <a:endParaRPr lang="it-IT"/>
          </a:p>
        </p:txBody>
      </p:sp>
    </p:spTree>
    <p:extLst>
      <p:ext uri="{BB962C8B-B14F-4D97-AF65-F5344CB8AC3E}">
        <p14:creationId xmlns:p14="http://schemas.microsoft.com/office/powerpoint/2010/main" val="14485674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200" dirty="0"/>
              <a:t>Dopo Anselmo, l’avvento degli aristotelici: la filosofia araba e l’aristotelismo medievale</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400" dirty="0"/>
              <a:t>"Dal IX all'XI secolo, mentre l'Europa conosceva solo le opere dei filosofi platonici, gli Arabi, grazie ai contatti avuti con i cristiani d'oriente (soprattutto in Siria) e alla loro straordinaria capacità di assimilazione, si misero nella condizione di sfruttare quasi tutte le grandi opere dei massimi filosofi e scienziati, dando origine ad una filosofia propria, che si riallacciava direttamente alla grande tradizione della filosofia greca e che avrebbe contribuito in modo determinante alla riscoperta di quest'ultima da parte della stessa Europa cristiana" (F. Volpi). In particolare i filosofi islamici potettero usufruire, oltre che dei </a:t>
            </a:r>
            <a:r>
              <a:rPr lang="it-IT" sz="3400" b="1" dirty="0"/>
              <a:t>testi platonici </a:t>
            </a:r>
            <a:r>
              <a:rPr lang="it-IT" sz="3400" dirty="0"/>
              <a:t>già conosciuti dalla cristianità, della traduzione del </a:t>
            </a:r>
            <a:r>
              <a:rPr lang="it-IT" sz="3400" b="1" dirty="0"/>
              <a:t>corpus aristotelico</a:t>
            </a:r>
            <a:r>
              <a:rPr lang="it-IT" sz="3400" dirty="0"/>
              <a:t>, di cui si conoscevano solo i testi logici, che i filosofi occidentali avevano trasferito lontano dalla Grecia dopo la chiusura delle scuole filosofiche ateniesi, accusate di paganesimo dall’imperatore bizantino Giustiniano (482-565 d.C.).</a:t>
            </a:r>
          </a:p>
          <a:p>
            <a:pPr marL="0" indent="0">
              <a:buNone/>
            </a:pPr>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55</a:t>
            </a:fld>
            <a:endParaRPr lang="it-IT"/>
          </a:p>
        </p:txBody>
      </p:sp>
    </p:spTree>
    <p:extLst>
      <p:ext uri="{BB962C8B-B14F-4D97-AF65-F5344CB8AC3E}">
        <p14:creationId xmlns:p14="http://schemas.microsoft.com/office/powerpoint/2010/main" val="39602428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Averroè (</a:t>
            </a:r>
            <a:r>
              <a:rPr lang="it-IT" dirty="0" err="1"/>
              <a:t>Ibn</a:t>
            </a:r>
            <a:r>
              <a:rPr lang="it-IT" dirty="0"/>
              <a:t> </a:t>
            </a:r>
            <a:r>
              <a:rPr lang="it-IT" dirty="0" err="1"/>
              <a:t>Ruschd</a:t>
            </a:r>
            <a:r>
              <a:rPr lang="it-IT" dirty="0"/>
              <a:t>)</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Averroè, il maggiore dei filosofi islamici medievali, nasce a Cordoba nel 1126 e, dopo aver esercitato la professione di giudice a Siviglia, ma principalmente dopo aver dedicato le sue energie allo studio di Aristotele, caduto in disgrazia presso i sovrani islamici che prima lo avevano protetto e accusato di ateismo, muore in esilio in Marocco nel 1198. Egli è celebre per aver commentato tutti i testi di Aristotele, esclusa la “Politica“, tre volte in tre diversi modi e livelli di profondità. Perciò si meritò l'appellativo di "</a:t>
            </a:r>
            <a:r>
              <a:rPr lang="it-IT" b="1" dirty="0"/>
              <a:t>Commentatore</a:t>
            </a:r>
            <a:r>
              <a:rPr lang="it-IT" dirty="0"/>
              <a:t>". Tra le idee più importanti desunte dalla riflessione su Aristotele e, al tempo stesso sui fondamenti della religione islamica, vi sono i seguenti orientamenti: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56</a:t>
            </a:fld>
            <a:endParaRPr lang="it-IT"/>
          </a:p>
        </p:txBody>
      </p:sp>
    </p:spTree>
    <p:extLst>
      <p:ext uri="{BB962C8B-B14F-4D97-AF65-F5344CB8AC3E}">
        <p14:creationId xmlns:p14="http://schemas.microsoft.com/office/powerpoint/2010/main" val="19288086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filosofia, la teologia, il mondo</a:t>
            </a:r>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1) Mentre i </a:t>
            </a:r>
            <a:r>
              <a:rPr lang="it-IT" b="1" dirty="0"/>
              <a:t>filosofi</a:t>
            </a:r>
            <a:r>
              <a:rPr lang="it-IT" dirty="0"/>
              <a:t> ragionano in base a dimostrazioni assolutamente necessarie fondate sul rapporto causa effetto, i </a:t>
            </a:r>
            <a:r>
              <a:rPr lang="it-IT" b="1" dirty="0"/>
              <a:t>teologi</a:t>
            </a:r>
            <a:r>
              <a:rPr lang="it-IT" dirty="0"/>
              <a:t> disputano su argomenti probabili, e, infine, gli</a:t>
            </a:r>
            <a:r>
              <a:rPr lang="it-IT" b="1" dirty="0"/>
              <a:t> uomini comuni</a:t>
            </a:r>
            <a:r>
              <a:rPr lang="it-IT" dirty="0"/>
              <a:t> si accontentano di ricevere discorsi semplici ed esortativi, come quelli che rivolge loro il Corano. In ordine alla verità quindi vi è </a:t>
            </a:r>
            <a:r>
              <a:rPr lang="it-IT" b="1" dirty="0"/>
              <a:t>l'assoluto primato della ragione rispetto alla religione</a:t>
            </a:r>
            <a:r>
              <a:rPr lang="it-IT" dirty="0"/>
              <a:t>.</a:t>
            </a:r>
          </a:p>
          <a:p>
            <a:pPr marL="0" indent="0" algn="just">
              <a:buNone/>
            </a:pPr>
            <a:r>
              <a:rPr lang="it-IT" dirty="0"/>
              <a:t>2) Così come aveva affermato Aristotele, il </a:t>
            </a:r>
            <a:r>
              <a:rPr lang="it-IT" b="1" dirty="0"/>
              <a:t>mondo è eterno</a:t>
            </a:r>
            <a:r>
              <a:rPr lang="it-IT" dirty="0"/>
              <a:t>, essendo eterna anche la materia che lo costituisce. Il concetto di creazione, presente nel Corano, è solo un modo di descrivere per immagini la dipendenza del mondo da Dio, quale Motore immobile di tutta la realtà, affermata e ribadita da Aristotele sotto il profilo razionale.</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57</a:t>
            </a:fld>
            <a:endParaRPr lang="it-IT"/>
          </a:p>
        </p:txBody>
      </p:sp>
    </p:spTree>
    <p:extLst>
      <p:ext uri="{BB962C8B-B14F-4D97-AF65-F5344CB8AC3E}">
        <p14:creationId xmlns:p14="http://schemas.microsoft.com/office/powerpoint/2010/main" val="203653163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Intelletto possibile e agente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3) Secondo Averroè, impegnato nel commento al </a:t>
            </a:r>
            <a:r>
              <a:rPr lang="it-IT" i="1" dirty="0"/>
              <a:t>De anima</a:t>
            </a:r>
            <a:r>
              <a:rPr lang="it-IT" dirty="0"/>
              <a:t> di Aristotele, solo l'anima vegetativa e sensitiva sono forma del corpo, l'anima intellettiva - intelletto possibile e agente - ne è separata. </a:t>
            </a:r>
            <a:r>
              <a:rPr lang="it-IT" b="1" dirty="0"/>
              <a:t>L'intelletto possibile </a:t>
            </a:r>
            <a:r>
              <a:rPr lang="it-IT" dirty="0"/>
              <a:t>è l'unico intelletto che possiede non tanto l'individuo, quanto l'umanità stessa, cioè la specie umana. L'</a:t>
            </a:r>
            <a:r>
              <a:rPr lang="it-IT" b="1" dirty="0"/>
              <a:t>intelletto agente </a:t>
            </a:r>
            <a:r>
              <a:rPr lang="it-IT" dirty="0"/>
              <a:t>ugualmente è unico e universale e coincide con la Intelligenza del primo cielo, avente una esistenza semi divina e separata. Ciò nuovamente contrasta con l'escatologia islamica (e ovviamente cristiana) che è insegna l'immortalità degli individui umani. Al tempo stesso viene riconfermata la preminenza della ragione sulla teologia.</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58</a:t>
            </a:fld>
            <a:endParaRPr lang="it-IT"/>
          </a:p>
        </p:txBody>
      </p:sp>
    </p:spTree>
    <p:extLst>
      <p:ext uri="{BB962C8B-B14F-4D97-AF65-F5344CB8AC3E}">
        <p14:creationId xmlns:p14="http://schemas.microsoft.com/office/powerpoint/2010/main" val="3350842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Doppia verità e islam</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Ciò che consente ad Averroè di rimanere nell'alveo dell'islamismo è la formulazione di una sorta di </a:t>
            </a:r>
            <a:r>
              <a:rPr lang="it-IT" b="1" dirty="0"/>
              <a:t>doppia verità </a:t>
            </a:r>
            <a:r>
              <a:rPr lang="it-IT" dirty="0"/>
              <a:t>per la quale le verità della teologia, pur inferiori a quelle filosofiche, vengono mantenute considerando il loro effetto pedagogico e la necessità di un linguaggio semplice che si rivolga alle masse. Ma </a:t>
            </a:r>
            <a:r>
              <a:rPr lang="it-IT" b="1" dirty="0"/>
              <a:t>accanto alla verità per le masse vi è una verità per i dotti </a:t>
            </a:r>
            <a:r>
              <a:rPr lang="it-IT" dirty="0"/>
              <a:t>che invece coincide con la filosofia la quale tiene conto della razionalità necessaria e dell'insuperabile verità delle cose.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59</a:t>
            </a:fld>
            <a:endParaRPr lang="it-IT"/>
          </a:p>
        </p:txBody>
      </p:sp>
    </p:spTree>
    <p:extLst>
      <p:ext uri="{BB962C8B-B14F-4D97-AF65-F5344CB8AC3E}">
        <p14:creationId xmlns:p14="http://schemas.microsoft.com/office/powerpoint/2010/main" val="1343025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cultura nell’alto medioevo</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La cultura altomedievale si limita, all’inizio, all’opera di conservazione e ricopiatura di testi dell’antichità greco-latina ad  opera dei monaci e del personale ecclesiastico, custode della tradizione culturale d’occidente. Dal IX secolo si assiste alla cosiddetta </a:t>
            </a:r>
            <a:r>
              <a:rPr lang="it-IT" b="1" dirty="0"/>
              <a:t>rinascenza carolingia</a:t>
            </a:r>
            <a:r>
              <a:rPr lang="it-IT" dirty="0"/>
              <a:t>, in occasione della nascita del Sacro Romano Impero di Carlo Magno e dei suoi successori</a:t>
            </a:r>
            <a:r>
              <a:rPr lang="it-IT" b="1" dirty="0"/>
              <a:t>, </a:t>
            </a:r>
            <a:r>
              <a:rPr lang="it-IT" dirty="0"/>
              <a:t>e al fiorire della </a:t>
            </a:r>
            <a:r>
              <a:rPr lang="it-IT" b="1" dirty="0"/>
              <a:t>scuola palatina</a:t>
            </a:r>
            <a:r>
              <a:rPr lang="it-IT" dirty="0"/>
              <a:t>, alla corte dell’imperatore, il cui protagonista è </a:t>
            </a:r>
            <a:r>
              <a:rPr lang="it-IT" dirty="0" err="1"/>
              <a:t>Alcuino</a:t>
            </a:r>
            <a:r>
              <a:rPr lang="it-IT" dirty="0"/>
              <a:t> di York.</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a:t>
            </a:fld>
            <a:endParaRPr lang="it-IT"/>
          </a:p>
        </p:txBody>
      </p:sp>
    </p:spTree>
    <p:extLst>
      <p:ext uri="{BB962C8B-B14F-4D97-AF65-F5344CB8AC3E}">
        <p14:creationId xmlns:p14="http://schemas.microsoft.com/office/powerpoint/2010/main" val="34815488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recezione di Aristotele nel mondo latino</a:t>
            </a:r>
          </a:p>
        </p:txBody>
      </p:sp>
      <p:sp>
        <p:nvSpPr>
          <p:cNvPr id="3" name="Segnaposto contenuto 2"/>
          <p:cNvSpPr>
            <a:spLocks noGrp="1"/>
          </p:cNvSpPr>
          <p:nvPr>
            <p:ph idx="1"/>
          </p:nvPr>
        </p:nvSpPr>
        <p:spPr>
          <a:xfrm>
            <a:off x="539552" y="1628800"/>
            <a:ext cx="8229600" cy="4525963"/>
          </a:xfrm>
        </p:spPr>
        <p:txBody>
          <a:bodyPr>
            <a:normAutofit fontScale="85000" lnSpcReduction="20000"/>
          </a:bodyPr>
          <a:lstStyle/>
          <a:p>
            <a:pPr marL="0" indent="0" algn="just">
              <a:buNone/>
            </a:pPr>
            <a:r>
              <a:rPr lang="it-IT" dirty="0"/>
              <a:t>In Spagna avviene l'incontro fra la cultura arabo-islamica e quella latino-cristiana. Dopo che </a:t>
            </a:r>
            <a:r>
              <a:rPr lang="it-IT" b="1" dirty="0"/>
              <a:t>Toledo</a:t>
            </a:r>
            <a:r>
              <a:rPr lang="it-IT" dirty="0"/>
              <a:t> viene riconquistata dai cristiani nel 1085, molti intellettuali musulmani ed ebrei rimangono nella città, favorendo lo scambio tra le diverse culture, sotto la supervisione del vescovo </a:t>
            </a:r>
            <a:r>
              <a:rPr lang="it-IT" b="1" dirty="0"/>
              <a:t>Raimondo di </a:t>
            </a:r>
            <a:r>
              <a:rPr lang="it-IT" b="1" dirty="0" err="1"/>
              <a:t>Sauvetat</a:t>
            </a:r>
            <a:r>
              <a:rPr lang="it-IT" b="1" dirty="0"/>
              <a:t> </a:t>
            </a:r>
            <a:r>
              <a:rPr lang="it-IT" dirty="0"/>
              <a:t>(1126-1151) che promuove i contatti e lo sviluppo delle attività di traduzione (</a:t>
            </a:r>
            <a:r>
              <a:rPr lang="it-IT" i="1" dirty="0" err="1"/>
              <a:t>verbum</a:t>
            </a:r>
            <a:r>
              <a:rPr lang="it-IT" i="1" dirty="0"/>
              <a:t> de verbo</a:t>
            </a:r>
            <a:r>
              <a:rPr lang="it-IT" dirty="0"/>
              <a:t>, da parola a parola, secondo la modalità tipica di questo periodo, in cui ad ogni parola del testo originale viene fatta corrispondere sempre la stessa del testo tradotto) degli scritti principali circolanti nel mondo ebraico e soprattutto islamico.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60</a:t>
            </a:fld>
            <a:endParaRPr lang="it-IT"/>
          </a:p>
        </p:txBody>
      </p:sp>
    </p:spTree>
    <p:extLst>
      <p:ext uri="{BB962C8B-B14F-4D97-AF65-F5344CB8AC3E}">
        <p14:creationId xmlns:p14="http://schemas.microsoft.com/office/powerpoint/2010/main" val="27771781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completamento delle traduzioni aristoteliche</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Questa opera di traduzione prosegue a </a:t>
            </a:r>
            <a:r>
              <a:rPr lang="it-IT" b="1" dirty="0"/>
              <a:t>Toledo fino al secolo 13º </a:t>
            </a:r>
            <a:r>
              <a:rPr lang="it-IT" dirty="0"/>
              <a:t>inoltrato e riguarda moltissimi testi di carattere scientifico e filosofico ma soprattutto la completezza del </a:t>
            </a:r>
            <a:r>
              <a:rPr lang="it-IT" i="1" dirty="0"/>
              <a:t>corpus </a:t>
            </a:r>
            <a:r>
              <a:rPr lang="it-IT" i="1" dirty="0" err="1"/>
              <a:t>aristotelicum</a:t>
            </a:r>
            <a:r>
              <a:rPr lang="it-IT" dirty="0"/>
              <a:t>, che finalmente viene reso disponibile in latino. A completare questo processo, circa gli scritti dello Stagirita, saranno le traduzioni dirette compiute da studiosi che avevano potuto avere accesso al mondo greco dove ancora circolavano (veneziani, come </a:t>
            </a:r>
            <a:r>
              <a:rPr lang="it-IT" b="1" dirty="0"/>
              <a:t>Giacomo da Venezia </a:t>
            </a:r>
            <a:r>
              <a:rPr lang="it-IT" dirty="0"/>
              <a:t>e residenti in Oriente come </a:t>
            </a:r>
            <a:r>
              <a:rPr lang="it-IT" b="1" dirty="0"/>
              <a:t>Guglielmo di </a:t>
            </a:r>
            <a:r>
              <a:rPr lang="it-IT" b="1" dirty="0" err="1"/>
              <a:t>Moerbeke</a:t>
            </a:r>
            <a:r>
              <a:rPr lang="it-IT" dirty="0"/>
              <a:t>, il traduttore di Aristotele per S. Tommaso).</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61</a:t>
            </a:fld>
            <a:endParaRPr lang="it-IT"/>
          </a:p>
        </p:txBody>
      </p:sp>
    </p:spTree>
    <p:extLst>
      <p:ext uri="{BB962C8B-B14F-4D97-AF65-F5344CB8AC3E}">
        <p14:creationId xmlns:p14="http://schemas.microsoft.com/office/powerpoint/2010/main" val="35977368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L’impatto di Aristotele…</a:t>
            </a: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Lo spettro di argomenti metafisici, etici, psicologici, fisico-naturalistici, scientifici affrontati nell’opera aristotelica, di cui si sospettava la grandezza, ma della quale vi era solo conoscenza dei testi dell’</a:t>
            </a:r>
            <a:r>
              <a:rPr lang="it-IT" i="1" dirty="0" err="1"/>
              <a:t>Organon</a:t>
            </a:r>
            <a:r>
              <a:rPr lang="it-IT" dirty="0"/>
              <a:t>, esercita subito un </a:t>
            </a:r>
            <a:r>
              <a:rPr lang="it-IT" b="1" dirty="0"/>
              <a:t>grandissimo fascino sul mondo culturale latino</a:t>
            </a:r>
            <a:r>
              <a:rPr lang="it-IT" dirty="0"/>
              <a:t>. Due però sono i problemi:</a:t>
            </a:r>
          </a:p>
          <a:p>
            <a:pPr marL="514350" indent="-514350" algn="just">
              <a:buAutoNum type="arabicParenR"/>
            </a:pPr>
            <a:r>
              <a:rPr lang="it-IT" b="1" dirty="0"/>
              <a:t>Aristotele è filosofo pagano</a:t>
            </a:r>
            <a:r>
              <a:rPr lang="it-IT" dirty="0"/>
              <a:t>, in cui accanto agli interessi metafisici sono presenti spiccati orientamenti all’indagine del mondo naturale nella sua autonomia. Questi due elementi costituiscono una difficoltà per la recezione del filosofo in ambito cristiano dove il platonismo più «spirituale» era già stato da tempo assimilato e cristianizzato e rappresentava una consolidata base d’appoggio razionale per l’approfondimento dei problemi teologici.</a:t>
            </a:r>
          </a:p>
          <a:p>
            <a:pPr marL="514350" indent="-514350" algn="just">
              <a:buAutoNum type="arabicParenR"/>
            </a:pPr>
            <a:r>
              <a:rPr lang="it-IT" dirty="0"/>
              <a:t>Alcuni temi incompatibili con la visione cristiana del mondo e presenti in Aristotele (eternità del mondo, unità dell’intelletto) vengono evidenziati ed enfatizzati dai </a:t>
            </a:r>
            <a:r>
              <a:rPr lang="it-IT" b="1" dirty="0"/>
              <a:t>commentatori islamici come Averroè</a:t>
            </a:r>
            <a:r>
              <a:rPr lang="it-IT" dirty="0"/>
              <a:t>.  Ciò rende gli scritti dello Stagirita ancora più sospetti perché opera di un pagano, tradotto e corrotto dai principali nemici della cristianità, gli eretici maomettani.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62</a:t>
            </a:fld>
            <a:endParaRPr lang="it-IT"/>
          </a:p>
        </p:txBody>
      </p:sp>
    </p:spTree>
    <p:extLst>
      <p:ext uri="{BB962C8B-B14F-4D97-AF65-F5344CB8AC3E}">
        <p14:creationId xmlns:p14="http://schemas.microsoft.com/office/powerpoint/2010/main" val="17846923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…dalle condanne…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L’entusiasmo con cui vengono accolte le traduzioni aristoteliche e i commenti arabi genera infine una corrente di pensiero molto sospetta e denominata </a:t>
            </a:r>
            <a:r>
              <a:rPr lang="it-IT" b="1" dirty="0"/>
              <a:t>averroismo latino</a:t>
            </a:r>
            <a:r>
              <a:rPr lang="it-IT" dirty="0"/>
              <a:t>, costituita da una serie di intellettuali che disconoscono il primato della teologia e accettano il razionalismo averroista, pur tentando di mitigarlo «cristianamente». Le autorità ecclesiali più avvedute si accorgono del rischio che l’alta cultura prenda una direzione incompatibile con la fede e corre ai ripari e provvede a </a:t>
            </a:r>
            <a:r>
              <a:rPr lang="it-IT" b="1" dirty="0"/>
              <a:t>condannare le opere aristoteliche in più occasioni (1210 e 1215) e a proibirne la lettura nelle università (in particolare a Parigi).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63</a:t>
            </a:fld>
            <a:endParaRPr lang="it-IT"/>
          </a:p>
        </p:txBody>
      </p:sp>
    </p:spTree>
    <p:extLst>
      <p:ext uri="{BB962C8B-B14F-4D97-AF65-F5344CB8AC3E}">
        <p14:creationId xmlns:p14="http://schemas.microsoft.com/office/powerpoint/2010/main" val="34133948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00B0F0">
            <a:alpha val="66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…all’accettazione</a:t>
            </a:r>
          </a:p>
        </p:txBody>
      </p:sp>
      <p:sp>
        <p:nvSpPr>
          <p:cNvPr id="3" name="Segnaposto contenuto 2"/>
          <p:cNvSpPr>
            <a:spLocks noGrp="1"/>
          </p:cNvSpPr>
          <p:nvPr>
            <p:ph idx="1"/>
          </p:nvPr>
        </p:nvSpPr>
        <p:spPr>
          <a:xfrm>
            <a:off x="457200" y="1600200"/>
            <a:ext cx="8219256" cy="4709120"/>
          </a:xfrm>
        </p:spPr>
        <p:txBody>
          <a:bodyPr>
            <a:noAutofit/>
          </a:bodyPr>
          <a:lstStyle/>
          <a:p>
            <a:pPr marL="0" indent="0" algn="just">
              <a:buNone/>
            </a:pPr>
            <a:r>
              <a:rPr lang="it-IT" sz="2200" dirty="0"/>
              <a:t>Ma è proprio nelle università che alcune delle personalità di maggior spicco del mondo ecclesiale intuiscono le enormi possibilità dell’aristotelismo in ordine </a:t>
            </a:r>
          </a:p>
          <a:p>
            <a:pPr marL="0" indent="0" algn="just">
              <a:buNone/>
            </a:pPr>
            <a:r>
              <a:rPr lang="it-IT" sz="2200" dirty="0"/>
              <a:t>1) all’arricchimento della visione cristiana del mondo grazie alle categorie metafisiche  del pensiero aristotelico e</a:t>
            </a:r>
          </a:p>
          <a:p>
            <a:pPr marL="0" indent="0" algn="just">
              <a:buNone/>
            </a:pPr>
            <a:r>
              <a:rPr lang="it-IT" sz="2200" dirty="0"/>
              <a:t>2) all’arricchimento del sapere circa l’universo creato - cui la scienza aristotelica ha dedicato notevole spazio - che celebra l’opera di Dio e ne conferma l’affidamento alla custodia della ragione umana.</a:t>
            </a:r>
          </a:p>
          <a:p>
            <a:pPr marL="0" indent="0" algn="just">
              <a:buNone/>
            </a:pPr>
            <a:r>
              <a:rPr lang="it-IT" sz="2200" dirty="0"/>
              <a:t>Ecco allora che, opportunamente confutate e riviste le parti della dottrina aristotelica incompatibili con la fede, si mette in atto una </a:t>
            </a:r>
            <a:r>
              <a:rPr lang="it-IT" sz="2200" b="1" dirty="0"/>
              <a:t>nuova grande  sintesi tra tradizione biblica e tradizione classica che genera con S. Tommaso</a:t>
            </a:r>
            <a:r>
              <a:rPr lang="it-IT" sz="2200" dirty="0"/>
              <a:t>, assieme al vertice della riflessione medievale, </a:t>
            </a:r>
            <a:r>
              <a:rPr lang="it-IT" sz="2200" b="1" dirty="0"/>
              <a:t>una delle più vaste cattedrali del pensiero della storia della filosofia</a:t>
            </a:r>
            <a:r>
              <a:rPr lang="it-IT" sz="2400" b="1" dirty="0"/>
              <a:t>.</a:t>
            </a:r>
          </a:p>
        </p:txBody>
      </p:sp>
      <p:sp>
        <p:nvSpPr>
          <p:cNvPr id="4" name="Segnaposto piè di pagina 3"/>
          <p:cNvSpPr>
            <a:spLocks noGrp="1"/>
          </p:cNvSpPr>
          <p:nvPr>
            <p:ph type="ftr" sz="quarter" idx="11"/>
          </p:nvPr>
        </p:nvSpPr>
        <p:spPr/>
        <p:txBody>
          <a:bodyPr/>
          <a:lstStyle/>
          <a:p>
            <a:r>
              <a:rPr lang="it-IT" dirty="0" err="1"/>
              <a:t>www.arete-consulenzafilosofica.it</a:t>
            </a:r>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64</a:t>
            </a:fld>
            <a:endParaRPr lang="it-IT"/>
          </a:p>
        </p:txBody>
      </p:sp>
    </p:spTree>
    <p:extLst>
      <p:ext uri="{BB962C8B-B14F-4D97-AF65-F5344CB8AC3E}">
        <p14:creationId xmlns:p14="http://schemas.microsoft.com/office/powerpoint/2010/main" val="13235093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Tommaso d’Aquino</a:t>
            </a:r>
          </a:p>
        </p:txBody>
      </p:sp>
      <p:sp>
        <p:nvSpPr>
          <p:cNvPr id="3" name="Segnaposto contenuto 2"/>
          <p:cNvSpPr>
            <a:spLocks noGrp="1"/>
          </p:cNvSpPr>
          <p:nvPr>
            <p:ph idx="1"/>
          </p:nvPr>
        </p:nvSpPr>
        <p:spPr/>
        <p:txBody>
          <a:bodyPr>
            <a:noAutofit/>
          </a:bodyPr>
          <a:lstStyle/>
          <a:p>
            <a:pPr marL="0" indent="0" algn="just">
              <a:buNone/>
            </a:pPr>
            <a:r>
              <a:rPr lang="it-IT" sz="2100" dirty="0"/>
              <a:t>Tommaso d’Aquino (1225-1274), </a:t>
            </a:r>
            <a:r>
              <a:rPr lang="it-IT" sz="2100" b="1" dirty="0"/>
              <a:t>teologo e filosofo domenicano</a:t>
            </a:r>
            <a:r>
              <a:rPr lang="it-IT" sz="2100" dirty="0"/>
              <a:t>, docente a Parigi e in diversi </a:t>
            </a:r>
            <a:r>
              <a:rPr lang="it-IT" sz="2100" i="1" dirty="0"/>
              <a:t>studia</a:t>
            </a:r>
            <a:r>
              <a:rPr lang="it-IT" sz="2100" dirty="0"/>
              <a:t> dei Frati predicatori, è considerato tra le personalità intellettuali di maggior spicco del suo secolo. Molto apprezzato nel suo ordine per il suo grande lavoro di sistematizzazione della dottrina sacra, lo è anche dai massimi vertici della Chiesa, che richiedono spesso la sua consulenza e la sua presenza in occasioni in cui sono necessarie precisazioni sui contenuti controversi della fede. Scrive due grandi opere cumulative del pensiero teologico medievale, </a:t>
            </a:r>
            <a:r>
              <a:rPr lang="it-IT" sz="2100" b="1" dirty="0"/>
              <a:t>la </a:t>
            </a:r>
            <a:r>
              <a:rPr lang="it-IT" sz="2100" b="1" i="1" dirty="0"/>
              <a:t>Summa </a:t>
            </a:r>
            <a:r>
              <a:rPr lang="it-IT" sz="2100" b="1" i="1" dirty="0" err="1"/>
              <a:t>Theologiae</a:t>
            </a:r>
            <a:r>
              <a:rPr lang="it-IT" sz="2100" b="1" i="1" dirty="0"/>
              <a:t> </a:t>
            </a:r>
            <a:r>
              <a:rPr lang="it-IT" sz="2100" dirty="0"/>
              <a:t>(1265-74</a:t>
            </a:r>
            <a:r>
              <a:rPr lang="it-IT" sz="2100" i="1" dirty="0"/>
              <a:t>; </a:t>
            </a:r>
            <a:r>
              <a:rPr lang="it-IT" sz="2100" dirty="0"/>
              <a:t>una sintesi del pensiero teologico della Chiesa)</a:t>
            </a:r>
            <a:r>
              <a:rPr lang="it-IT" sz="2100" i="1" dirty="0"/>
              <a:t> </a:t>
            </a:r>
            <a:r>
              <a:rPr lang="it-IT" sz="2100" dirty="0"/>
              <a:t>e la </a:t>
            </a:r>
            <a:r>
              <a:rPr lang="it-IT" sz="2100" b="1" i="1" dirty="0"/>
              <a:t>Summa contra </a:t>
            </a:r>
            <a:r>
              <a:rPr lang="it-IT" sz="2100" b="1" i="1" dirty="0" err="1"/>
              <a:t>gentiles</a:t>
            </a:r>
            <a:r>
              <a:rPr lang="it-IT" sz="2100" b="1" i="1" dirty="0"/>
              <a:t> </a:t>
            </a:r>
            <a:r>
              <a:rPr lang="it-IT" sz="2100" dirty="0"/>
              <a:t>(1258-64; una sintesi delle argomentazioni razionali, teologiche e filosofiche, da opporre ai non credenti per introdurli alla ragionevolezza del cristianesimo), oltre a un numero alto di ulteriori testi di tema religioso, metafisico, scientifico, etico, affrontando tutti i maggiori problemi del dibattito culturale del suo tempo.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65</a:t>
            </a:fld>
            <a:endParaRPr lang="it-IT"/>
          </a:p>
        </p:txBody>
      </p:sp>
    </p:spTree>
    <p:extLst>
      <p:ext uri="{BB962C8B-B14F-4D97-AF65-F5344CB8AC3E}">
        <p14:creationId xmlns:p14="http://schemas.microsoft.com/office/powerpoint/2010/main" val="93106643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sintesi tomista</a:t>
            </a:r>
          </a:p>
        </p:txBody>
      </p:sp>
      <p:sp>
        <p:nvSpPr>
          <p:cNvPr id="3" name="Segnaposto contenuto 2"/>
          <p:cNvSpPr>
            <a:spLocks noGrp="1"/>
          </p:cNvSpPr>
          <p:nvPr>
            <p:ph idx="1"/>
          </p:nvPr>
        </p:nvSpPr>
        <p:spPr/>
        <p:txBody>
          <a:bodyPr>
            <a:noAutofit/>
          </a:bodyPr>
          <a:lstStyle/>
          <a:p>
            <a:pPr marL="0" indent="0" algn="just">
              <a:buNone/>
            </a:pPr>
            <a:r>
              <a:rPr lang="it-IT" sz="2200" dirty="0"/>
              <a:t>Con Tommaso </a:t>
            </a:r>
            <a:r>
              <a:rPr lang="it-IT" sz="2200" b="1" dirty="0"/>
              <a:t>la filosofia di Aristotele viene definitivamente «digerita» dal cristianesimo</a:t>
            </a:r>
            <a:r>
              <a:rPr lang="it-IT" sz="2200" dirty="0"/>
              <a:t>. Ciò permette al nostro filosofo di distinguere precisamente l’ambito della ragione filosofica (aristotelica) e quello della fede, ma poi di individuarne anche il loro accordo. Per quanto attiene alla loro differenza, secondo Tommaso, «l’intero campo della </a:t>
            </a:r>
            <a:r>
              <a:rPr lang="it-IT" sz="2200" b="1" dirty="0"/>
              <a:t>filosofia </a:t>
            </a:r>
            <a:r>
              <a:rPr lang="it-IT" sz="2200" dirty="0"/>
              <a:t>dipende esclusivamente dalla ragione: significa che la filosofia non deve ammettere ciò che è inaccessibile alla luce naturale e dimostrabile con le sue sole risorse. La </a:t>
            </a:r>
            <a:r>
              <a:rPr lang="it-IT" sz="2200" b="1" dirty="0"/>
              <a:t>teologia</a:t>
            </a:r>
            <a:r>
              <a:rPr lang="it-IT" sz="2200" dirty="0"/>
              <a:t> si fonda invece sulla Rivelazione. Gli articoli di fede sono delle conoscenze di ordine sovrannaturale, contenute in formule il cui significato non ci è interamente penetrabile, ma che dobbiamo accettare come tali» (E. </a:t>
            </a:r>
            <a:r>
              <a:rPr lang="it-IT" sz="2200" dirty="0" err="1"/>
              <a:t>Gilson</a:t>
            </a:r>
            <a:r>
              <a:rPr lang="it-IT" sz="2200"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66</a:t>
            </a:fld>
            <a:endParaRPr lang="it-IT"/>
          </a:p>
        </p:txBody>
      </p:sp>
    </p:spTree>
    <p:extLst>
      <p:ext uri="{BB962C8B-B14F-4D97-AF65-F5344CB8AC3E}">
        <p14:creationId xmlns:p14="http://schemas.microsoft.com/office/powerpoint/2010/main" val="15978069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Armonia di teologia e filosofia</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Per quanto attiene alla loro armonizzazione, né Dio potrebbe ingannarci circa la verità, né la ragione che da lui proviene: quindi in ultimo le due discipline devono concordare. Ma </a:t>
            </a:r>
            <a:r>
              <a:rPr lang="it-IT" b="1" dirty="0"/>
              <a:t>siccome la scienza più alta, totale e vera è quella di Dio, anche se noi non la possiamo conoscere nella sua profondità, dobbiamo presupporre che ogni volta che la ragione umana vi si scosta, stia cadendo in un errore</a:t>
            </a:r>
            <a:r>
              <a:rPr lang="it-IT" dirty="0"/>
              <a:t> che è compito della ragione stessa emendare. La ragione, purificata dalla fede, diventerà un grande strumento per approfondirne i concetti e difenderla contro gli attacchi, oltre che per indagare la vastità della natura creata, rendendo così omaggio all’opera di Dio.</a:t>
            </a:r>
            <a:endParaRPr lang="it-IT" i="1"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67</a:t>
            </a:fld>
            <a:endParaRPr lang="it-IT"/>
          </a:p>
        </p:txBody>
      </p:sp>
    </p:spTree>
    <p:extLst>
      <p:ext uri="{BB962C8B-B14F-4D97-AF65-F5344CB8AC3E}">
        <p14:creationId xmlns:p14="http://schemas.microsoft.com/office/powerpoint/2010/main" val="66360007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Aristotele e Cristo</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Ecco allora che, dentro la fede cristiana, Tommaso può dar vita a un’indagine dell’essere in quanto essere – cioè dell’ente in generale – nel pieno solco tracciato dalla </a:t>
            </a:r>
            <a:r>
              <a:rPr lang="it-IT" i="1" dirty="0"/>
              <a:t>Metafisica </a:t>
            </a:r>
            <a:r>
              <a:rPr lang="it-IT" dirty="0"/>
              <a:t>aristotelica. Questo è l’impegno del suo denso opuscolo giovanile intitolato </a:t>
            </a:r>
            <a:r>
              <a:rPr lang="it-IT" b="1" i="1" dirty="0"/>
              <a:t>De ente et </a:t>
            </a:r>
            <a:r>
              <a:rPr lang="it-IT" b="1" i="1" dirty="0" err="1"/>
              <a:t>essentia</a:t>
            </a:r>
            <a:r>
              <a:rPr lang="it-IT" i="1" dirty="0"/>
              <a:t>. </a:t>
            </a:r>
            <a:r>
              <a:rPr lang="it-IT" dirty="0"/>
              <a:t>Quando si parla della realtà in generale, per Tommaso, si parla sempre di </a:t>
            </a:r>
            <a:r>
              <a:rPr lang="it-IT" dirty="0" err="1"/>
              <a:t>qualcosa-che-è</a:t>
            </a:r>
            <a:r>
              <a:rPr lang="it-IT" i="1" dirty="0"/>
              <a:t> </a:t>
            </a:r>
            <a:r>
              <a:rPr lang="it-IT" dirty="0"/>
              <a:t>(</a:t>
            </a:r>
            <a:r>
              <a:rPr lang="it-IT" b="1" dirty="0"/>
              <a:t>ente</a:t>
            </a:r>
            <a:r>
              <a:rPr lang="it-IT" dirty="0"/>
              <a:t>) e se ne cerca sempre la verità profonda (</a:t>
            </a:r>
            <a:r>
              <a:rPr lang="it-IT" b="1" dirty="0"/>
              <a:t>essenza</a:t>
            </a:r>
            <a:r>
              <a:rPr lang="it-IT" dirty="0"/>
              <a:t>) condensata generalmente nella sua </a:t>
            </a:r>
            <a:r>
              <a:rPr lang="it-IT" b="1" dirty="0"/>
              <a:t>definizione</a:t>
            </a:r>
            <a:r>
              <a:rPr lang="it-IT" dirty="0"/>
              <a:t>, oggetto del nostro pensiero.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68</a:t>
            </a:fld>
            <a:endParaRPr lang="it-IT"/>
          </a:p>
        </p:txBody>
      </p:sp>
    </p:spTree>
    <p:extLst>
      <p:ext uri="{BB962C8B-B14F-4D97-AF65-F5344CB8AC3E}">
        <p14:creationId xmlns:p14="http://schemas.microsoft.com/office/powerpoint/2010/main" val="162268006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L’essenza o </a:t>
            </a:r>
            <a:r>
              <a:rPr lang="it-IT" i="1" dirty="0" err="1"/>
              <a:t>quidditas</a:t>
            </a:r>
            <a:r>
              <a:rPr lang="it-IT" i="1" dirty="0"/>
              <a:t> </a:t>
            </a:r>
            <a:r>
              <a:rPr lang="it-IT" dirty="0"/>
              <a:t>(ciò che è quella cosa lì)</a:t>
            </a:r>
          </a:p>
        </p:txBody>
      </p:sp>
      <p:sp>
        <p:nvSpPr>
          <p:cNvPr id="3" name="Segnaposto contenuto 2"/>
          <p:cNvSpPr>
            <a:spLocks noGrp="1"/>
          </p:cNvSpPr>
          <p:nvPr>
            <p:ph idx="1"/>
          </p:nvPr>
        </p:nvSpPr>
        <p:spPr/>
        <p:txBody>
          <a:bodyPr>
            <a:noAutofit/>
          </a:bodyPr>
          <a:lstStyle/>
          <a:p>
            <a:pPr marL="0" indent="0" algn="just">
              <a:buNone/>
            </a:pPr>
            <a:r>
              <a:rPr lang="it-IT" sz="2500" b="1" dirty="0"/>
              <a:t>L’essenza è la verità concettuale di un ente </a:t>
            </a:r>
            <a:r>
              <a:rPr lang="it-IT" sz="2500" dirty="0"/>
              <a:t>(cioè di un oggetto qualsiasi della realtà), dalla quale ovviamente dipende la conformazione dell’ente stesso. Orbene, tale verità noi la vediamo dopo aver compreso l’ente nella sua esistenza: ho bisogno di avere davanti un tavolo per definire un tavolo. Ciò accade </a:t>
            </a:r>
            <a:r>
              <a:rPr lang="it-IT" sz="2500" i="1" dirty="0"/>
              <a:t>per noi</a:t>
            </a:r>
            <a:r>
              <a:rPr lang="it-IT" sz="2500" dirty="0"/>
              <a:t>, ma </a:t>
            </a:r>
            <a:r>
              <a:rPr lang="it-IT" sz="2500" i="1" dirty="0"/>
              <a:t>in senso assoluto</a:t>
            </a:r>
            <a:r>
              <a:rPr lang="it-IT" sz="2500" dirty="0"/>
              <a:t> la verità del tavolo precede il tavolo, perché ne è appunto la ragione profonda. Come? </a:t>
            </a:r>
            <a:r>
              <a:rPr lang="it-IT" sz="2500" b="1" dirty="0"/>
              <a:t>La verità del tavolo</a:t>
            </a:r>
            <a:r>
              <a:rPr lang="it-IT" sz="2500" dirty="0"/>
              <a:t>, come di tutti gli oggetti della creazione, </a:t>
            </a:r>
            <a:r>
              <a:rPr lang="it-IT" sz="2500" b="1" dirty="0"/>
              <a:t>risiede innanzitutto in Dio che lo ha pensato,</a:t>
            </a:r>
            <a:r>
              <a:rPr lang="it-IT" sz="2500" dirty="0"/>
              <a:t> </a:t>
            </a:r>
            <a:r>
              <a:rPr lang="it-IT" sz="2500" b="1" dirty="0"/>
              <a:t>voluto e continua a volerlo</a:t>
            </a:r>
            <a:r>
              <a:rPr lang="it-IT" sz="2500" dirty="0"/>
              <a:t>. </a:t>
            </a:r>
          </a:p>
        </p:txBody>
      </p:sp>
      <p:sp>
        <p:nvSpPr>
          <p:cNvPr id="4" name="Segnaposto piè di pagina 3"/>
          <p:cNvSpPr>
            <a:spLocks noGrp="1"/>
          </p:cNvSpPr>
          <p:nvPr>
            <p:ph type="ftr" sz="quarter" idx="11"/>
          </p:nvPr>
        </p:nvSpPr>
        <p:spPr/>
        <p:txBody>
          <a:bodyPr/>
          <a:lstStyle/>
          <a:p>
            <a:r>
              <a:rPr lang="it-IT" dirty="0" err="1"/>
              <a:t>www.arete-consulenzafilosofica.it</a:t>
            </a:r>
            <a:endParaRPr lang="it-IT" dirty="0"/>
          </a:p>
        </p:txBody>
      </p:sp>
      <p:sp>
        <p:nvSpPr>
          <p:cNvPr id="5" name="Segnaposto numero diapositiva 4"/>
          <p:cNvSpPr>
            <a:spLocks noGrp="1"/>
          </p:cNvSpPr>
          <p:nvPr>
            <p:ph type="sldNum" sz="quarter" idx="12"/>
          </p:nvPr>
        </p:nvSpPr>
        <p:spPr/>
        <p:txBody>
          <a:bodyPr/>
          <a:lstStyle/>
          <a:p>
            <a:fld id="{E7A41E1B-4F70-4964-A407-84C68BE8251C}" type="slidenum">
              <a:rPr lang="it-IT" smtClean="0"/>
              <a:pPr/>
              <a:t>69</a:t>
            </a:fld>
            <a:endParaRPr lang="it-IT"/>
          </a:p>
        </p:txBody>
      </p:sp>
    </p:spTree>
    <p:extLst>
      <p:ext uri="{BB962C8B-B14F-4D97-AF65-F5344CB8AC3E}">
        <p14:creationId xmlns:p14="http://schemas.microsoft.com/office/powerpoint/2010/main" val="3488361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prime scuole medievali</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Nei primi secoli del Medioevo, come si è detto, la cultura veniva trasmessa in ambito ecclesiastico, all’interno di istituzioni promosse dai </a:t>
            </a:r>
            <a:r>
              <a:rPr lang="it-IT" b="1" dirty="0"/>
              <a:t>monasteri</a:t>
            </a:r>
            <a:r>
              <a:rPr lang="it-IT" dirty="0"/>
              <a:t> (scuole monacali) o dai </a:t>
            </a:r>
            <a:r>
              <a:rPr lang="it-IT" b="1" dirty="0"/>
              <a:t>vescovati</a:t>
            </a:r>
            <a:r>
              <a:rPr lang="it-IT" dirty="0"/>
              <a:t> (scuole episcopali) con lo scopo di formare il clero, oppure </a:t>
            </a:r>
            <a:r>
              <a:rPr lang="it-IT" b="1" dirty="0"/>
              <a:t>dall’imperatore stesso </a:t>
            </a:r>
            <a:r>
              <a:rPr lang="it-IT" dirty="0"/>
              <a:t>che si circondava di intellettuali , anch’essi per lo più ecclesiastici, a palazzo (scuola palatina).</a:t>
            </a:r>
          </a:p>
          <a:p>
            <a:pPr algn="just"/>
            <a:r>
              <a:rPr lang="it-IT" dirty="0"/>
              <a:t>Di particolare importanza è la scuola di </a:t>
            </a:r>
            <a:r>
              <a:rPr lang="it-IT" dirty="0" err="1"/>
              <a:t>Alcuino</a:t>
            </a:r>
            <a:r>
              <a:rPr lang="it-IT" dirty="0"/>
              <a:t> fiorita nell’ultimo ventennio dell’VIII secolo. Essa prevedeva tre gradi di studio: nel primo si imparavano la lettura, la scrittura e i rudimenti della Bibbia; nel grado successivo le arti del </a:t>
            </a:r>
            <a:r>
              <a:rPr lang="it-IT" b="1" dirty="0"/>
              <a:t>Trivio</a:t>
            </a:r>
            <a:r>
              <a:rPr lang="it-IT" dirty="0"/>
              <a:t> (grammatica, retorica e dialettica che attenevano allo sviluppo del discorso e alle regole della comunicazione e del pensiero) e del </a:t>
            </a:r>
            <a:r>
              <a:rPr lang="it-IT" b="1" dirty="0"/>
              <a:t>Quadrivio</a:t>
            </a:r>
            <a:r>
              <a:rPr lang="it-IT" dirty="0"/>
              <a:t> (aritmetica, geometria, astronomia e musica) che dall’epoca del tardo impero romano erano considerate i fondamenti della formazione del dotto. In ultimo, a completamento dell’istruzione della persona, si approfondiva la </a:t>
            </a:r>
            <a:r>
              <a:rPr lang="it-IT" b="1" dirty="0"/>
              <a:t>lettura e l’interpretazione della Sacra Scrittura</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a:t>
            </a:fld>
            <a:endParaRPr lang="it-IT"/>
          </a:p>
        </p:txBody>
      </p:sp>
    </p:spTree>
    <p:extLst>
      <p:ext uri="{BB962C8B-B14F-4D97-AF65-F5344CB8AC3E}">
        <p14:creationId xmlns:p14="http://schemas.microsoft.com/office/powerpoint/2010/main" val="379826372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L’atto d’essere</a:t>
            </a:r>
          </a:p>
        </p:txBody>
      </p:sp>
      <p:sp>
        <p:nvSpPr>
          <p:cNvPr id="3" name="Segnaposto contenuto 2"/>
          <p:cNvSpPr>
            <a:spLocks noGrp="1"/>
          </p:cNvSpPr>
          <p:nvPr>
            <p:ph idx="1"/>
          </p:nvPr>
        </p:nvSpPr>
        <p:spPr/>
        <p:txBody>
          <a:bodyPr/>
          <a:lstStyle/>
          <a:p>
            <a:pPr marL="0" indent="0" algn="just">
              <a:buNone/>
            </a:pPr>
            <a:r>
              <a:rPr lang="it-IT" dirty="0"/>
              <a:t>Ovviamente Dio può pensare un numero di realtà infinitamente più alto di quelle realmente esistenti. In generale queste sono in potenza (cioè hanno un’esistenza solo logica nella mente di Dio)  finché Dio non decide (</a:t>
            </a:r>
            <a:r>
              <a:rPr lang="it-IT" i="1" dirty="0" err="1"/>
              <a:t>ab</a:t>
            </a:r>
            <a:r>
              <a:rPr lang="it-IT" i="1" dirty="0"/>
              <a:t> </a:t>
            </a:r>
            <a:r>
              <a:rPr lang="it-IT" i="1" dirty="0" err="1"/>
              <a:t>aeterno</a:t>
            </a:r>
            <a:r>
              <a:rPr lang="it-IT" i="1" dirty="0"/>
              <a:t> </a:t>
            </a:r>
            <a:r>
              <a:rPr lang="it-IT" dirty="0"/>
              <a:t>ovviamente: la decisione di Dio è presa </a:t>
            </a:r>
            <a:r>
              <a:rPr lang="it-IT" i="1" dirty="0"/>
              <a:t>da sempre </a:t>
            </a:r>
            <a:r>
              <a:rPr lang="it-IT" dirty="0"/>
              <a:t>perché in Dio non c’è mutamento) di donare loro  la realtà effettiva, che Tommaso chiama </a:t>
            </a:r>
            <a:r>
              <a:rPr lang="it-IT" b="1" dirty="0"/>
              <a:t>atto d’essere</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70</a:t>
            </a:fld>
            <a:endParaRPr lang="it-IT"/>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Come e perché esiste l’essere?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Ecco allora che Tommaso giunge, utilizzando concetti squisitamente aristotelici, come definizione, genere e differenza specifica, essenza, potenza e atto a rispondere alla domanda sul perché della realtà nel suo complesso, ma stabilendo in ciò l’irrinunciabilità dell’intervento divino e quindi cristianizzando Aristotele. </a:t>
            </a:r>
            <a:r>
              <a:rPr lang="it-IT" b="1" dirty="0"/>
              <a:t>Così la realtà, cioè l’ente reale, è quella verità essenziale, contenuta nella mente divina, cui Dio ha dato l’atto di esistere</a:t>
            </a:r>
            <a:r>
              <a:rPr lang="it-IT" dirty="0"/>
              <a:t>. Quella verità che prima dell’intervento di Dio esisteva solo </a:t>
            </a:r>
            <a:r>
              <a:rPr lang="it-IT" b="1" dirty="0"/>
              <a:t>potenzialmente</a:t>
            </a:r>
            <a:r>
              <a:rPr lang="it-IT" dirty="0"/>
              <a:t> e ora esiste </a:t>
            </a:r>
            <a:r>
              <a:rPr lang="it-IT" b="1" dirty="0"/>
              <a:t>in atto </a:t>
            </a:r>
            <a:r>
              <a:rPr lang="it-IT" dirty="0"/>
              <a:t>(atto d’essere). Questo accade perché Dio, essendo l’essere in senso eminente, può donarlo alle cose (</a:t>
            </a:r>
            <a:r>
              <a:rPr lang="it-IT" b="1" dirty="0"/>
              <a:t>creazione</a:t>
            </a:r>
            <a:r>
              <a:rPr lang="it-IT" dirty="0"/>
              <a:t>), infatti Dio </a:t>
            </a:r>
            <a:r>
              <a:rPr lang="it-IT" b="1" dirty="0"/>
              <a:t>è</a:t>
            </a:r>
            <a:r>
              <a:rPr lang="it-IT" dirty="0"/>
              <a:t> l’essere mentre tutto il resto </a:t>
            </a:r>
            <a:r>
              <a:rPr lang="it-IT" b="1" dirty="0"/>
              <a:t>ha</a:t>
            </a:r>
            <a:r>
              <a:rPr lang="it-IT" dirty="0"/>
              <a:t> l’essere da Dio.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71</a:t>
            </a:fld>
            <a:endParaRPr lang="it-IT"/>
          </a:p>
        </p:txBody>
      </p:sp>
    </p:spTree>
    <p:extLst>
      <p:ext uri="{BB962C8B-B14F-4D97-AF65-F5344CB8AC3E}">
        <p14:creationId xmlns:p14="http://schemas.microsoft.com/office/powerpoint/2010/main" val="14447579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Da Dio alle cose</a:t>
            </a:r>
          </a:p>
        </p:txBody>
      </p:sp>
      <p:sp>
        <p:nvSpPr>
          <p:cNvPr id="3" name="Segnaposto contenuto 2"/>
          <p:cNvSpPr>
            <a:spLocks noGrp="1"/>
          </p:cNvSpPr>
          <p:nvPr>
            <p:ph idx="1"/>
          </p:nvPr>
        </p:nvSpPr>
        <p:spPr/>
        <p:txBody>
          <a:bodyPr>
            <a:noAutofit/>
          </a:bodyPr>
          <a:lstStyle/>
          <a:p>
            <a:pPr marL="0" indent="0" algn="just">
              <a:buNone/>
            </a:pPr>
            <a:r>
              <a:rPr lang="it-IT" sz="2200" dirty="0"/>
              <a:t>Quindi, come si vede, dall’essere di Dio Tommaso, con l’aiuto di concetti Aristotelici, intravede la strada che porta all’essere del mondo e delle cose. Ma ovviamente il primo punto, dato dalla fede, viene a costituire l’architrave di tutto il ragionamento. La fede in Dio è quindi necessaria a comprendere la realtà. Nondimeno tale fede, così come stabilità dalle Scritture, non è aliena dalla ragione, poiché Dio non è irrazionale. Anzi, sebbene le sue profondità siano misteriose, per alcuni elementi, la ragione può sostenere con argomenti validi e convincenti alcuni contenuti della fede. Uno di questi è quello che riguarda </a:t>
            </a:r>
            <a:r>
              <a:rPr lang="it-IT" sz="2200" b="1" dirty="0"/>
              <a:t>non</a:t>
            </a:r>
            <a:r>
              <a:rPr lang="it-IT" sz="2200" dirty="0"/>
              <a:t> mistero dell’identità della Trinità divina e il suo agire nella storia,  </a:t>
            </a:r>
            <a:r>
              <a:rPr lang="it-IT" sz="2200" b="1" dirty="0"/>
              <a:t>bensì la semplice esistenza di un Dio, ente sommo da cui tutto il resto deriva. Ciò può divenire pienamente chiaro anche alla pura ragione</a:t>
            </a:r>
            <a:r>
              <a:rPr lang="it-IT" sz="2200" dirty="0"/>
              <a:t> e su questo versante vediamo ora l’impegno di Tommaso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72</a:t>
            </a:fld>
            <a:endParaRPr lang="it-IT"/>
          </a:p>
        </p:txBody>
      </p:sp>
    </p:spTree>
    <p:extLst>
      <p:ext uri="{BB962C8B-B14F-4D97-AF65-F5344CB8AC3E}">
        <p14:creationId xmlns:p14="http://schemas.microsoft.com/office/powerpoint/2010/main" val="42567455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Dimostrare l’esistenza di Dio: il metodo</a:t>
            </a:r>
          </a:p>
        </p:txBody>
      </p:sp>
      <p:sp>
        <p:nvSpPr>
          <p:cNvPr id="3" name="Segnaposto contenuto 2"/>
          <p:cNvSpPr>
            <a:spLocks noGrp="1"/>
          </p:cNvSpPr>
          <p:nvPr>
            <p:ph idx="1"/>
          </p:nvPr>
        </p:nvSpPr>
        <p:spPr/>
        <p:txBody>
          <a:bodyPr>
            <a:noAutofit/>
          </a:bodyPr>
          <a:lstStyle/>
          <a:p>
            <a:pPr marL="0" indent="0" algn="just">
              <a:buNone/>
            </a:pPr>
            <a:r>
              <a:rPr lang="it-IT" sz="2500" dirty="0"/>
              <a:t>Ecco allora che Dio appare </a:t>
            </a:r>
            <a:r>
              <a:rPr lang="it-IT" sz="2500" dirty="0" err="1"/>
              <a:t>dimostrabile…</a:t>
            </a:r>
            <a:r>
              <a:rPr lang="it-IT" sz="2500" dirty="0"/>
              <a:t> ma anche nel tentativo di farlo Tommaso sceglie un metodo tipicamente aristotelico. Se </a:t>
            </a:r>
            <a:r>
              <a:rPr lang="it-IT" sz="2500" b="1" dirty="0"/>
              <a:t>Anselmo era partito dalla definizione dell’essenza di Dio </a:t>
            </a:r>
            <a:r>
              <a:rPr lang="it-IT" sz="2500" dirty="0"/>
              <a:t>così come è compresa dal pensiero e dal linguaggio – cioè dal concetto di Dio – e da lì ne deriva l’esistenza a prescindere da tutto quello che Dio ha fatto creando il mondo e le cose;  </a:t>
            </a:r>
            <a:r>
              <a:rPr lang="it-IT" sz="2500" b="1" dirty="0"/>
              <a:t>Tommaso invece parte proprio dalla grandezza, bellezza, armonia della creazione divina per risalire all’esistenza del suo Creatore</a:t>
            </a:r>
            <a:r>
              <a:rPr lang="it-IT" sz="2500" dirty="0"/>
              <a:t>. In questo senso, quando inizia dall’idea di Dio, Anselmo è platonico, mentre Tommaso, quando parte dalla natura e dal mondo, è aristotelico.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73</a:t>
            </a:fld>
            <a:endParaRPr lang="it-IT"/>
          </a:p>
        </p:txBody>
      </p:sp>
    </p:spTree>
    <p:extLst>
      <p:ext uri="{BB962C8B-B14F-4D97-AF65-F5344CB8AC3E}">
        <p14:creationId xmlns:p14="http://schemas.microsoft.com/office/powerpoint/2010/main" val="636868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Ex </a:t>
            </a:r>
            <a:r>
              <a:rPr lang="it-IT" dirty="0" err="1"/>
              <a:t>motu</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Font typeface="Arial" charset="0"/>
              <a:buNone/>
            </a:pPr>
            <a:r>
              <a:rPr lang="it-IT" altLang="it-IT" dirty="0"/>
              <a:t>Che Dio esista si può provare per cinque vie.</a:t>
            </a:r>
          </a:p>
          <a:p>
            <a:pPr marL="0" indent="0" algn="just">
              <a:buNone/>
            </a:pPr>
            <a:r>
              <a:rPr lang="it-IT" altLang="it-IT" dirty="0"/>
              <a:t>La prima e la più evidente è quella che si desume dal moto. È certo infatti e consta dai sensi, che in </a:t>
            </a:r>
            <a:r>
              <a:rPr lang="it-IT" altLang="it-IT" b="1" dirty="0"/>
              <a:t>questo mondo alcune cose si muovono (A) </a:t>
            </a:r>
            <a:r>
              <a:rPr lang="it-IT" altLang="it-IT" dirty="0"/>
              <a:t>Ora, </a:t>
            </a:r>
            <a:r>
              <a:rPr lang="it-IT" altLang="it-IT" b="1" dirty="0"/>
              <a:t>tutto ciò che si muove è mosso da un altro (B).</a:t>
            </a:r>
            <a:r>
              <a:rPr lang="it-IT" altLang="it-IT" dirty="0"/>
              <a:t> Se dunque l’essere che muove è anch’esso soggetto a movimento, bisogna che sia mosso da un altro, e questo da un terzo e così via</a:t>
            </a:r>
            <a:r>
              <a:rPr lang="it-IT" altLang="it-IT" b="1" dirty="0"/>
              <a:t> (C) </a:t>
            </a:r>
            <a:r>
              <a:rPr lang="it-IT" altLang="it-IT" dirty="0"/>
              <a:t>Ora, </a:t>
            </a:r>
            <a:r>
              <a:rPr lang="it-IT" altLang="it-IT" b="1" dirty="0"/>
              <a:t>non si può in tal modo procedere all’infinito perché altrimenti non vi sarebbe un primo motore, e di conseguenza nessun altro motore</a:t>
            </a:r>
            <a:r>
              <a:rPr lang="it-IT" altLang="it-IT" dirty="0"/>
              <a:t>, perché i motori intermedi non muovono se non in quanto sono mossi dal primo motore, come il bastone non muove se non in quanto è mosso dalla mano</a:t>
            </a:r>
            <a:r>
              <a:rPr lang="it-IT" altLang="it-IT" b="1" dirty="0"/>
              <a:t> (D). </a:t>
            </a:r>
            <a:r>
              <a:rPr lang="it-IT" altLang="it-IT" dirty="0"/>
              <a:t>Dunque è necessario arrivare ad un Primo motore che non sia mosso da altri; e tutti riconoscono che esso è Dio </a:t>
            </a:r>
            <a:r>
              <a:rPr lang="it-IT" altLang="it-IT" b="1" dirty="0"/>
              <a:t>(E).</a:t>
            </a:r>
          </a:p>
          <a:p>
            <a:pPr marL="0" indent="0" algn="just">
              <a:buFont typeface="Arial" charset="0"/>
              <a:buNone/>
            </a:pPr>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74</a:t>
            </a:fld>
            <a:endParaRPr lang="it-IT"/>
          </a:p>
        </p:txBody>
      </p:sp>
    </p:spTree>
    <p:extLst>
      <p:ext uri="{BB962C8B-B14F-4D97-AF65-F5344CB8AC3E}">
        <p14:creationId xmlns:p14="http://schemas.microsoft.com/office/powerpoint/2010/main" val="213828615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Ex causa</a:t>
            </a:r>
          </a:p>
        </p:txBody>
      </p:sp>
      <p:sp>
        <p:nvSpPr>
          <p:cNvPr id="3" name="Segnaposto contenuto 2"/>
          <p:cNvSpPr>
            <a:spLocks noGrp="1"/>
          </p:cNvSpPr>
          <p:nvPr>
            <p:ph idx="1"/>
          </p:nvPr>
        </p:nvSpPr>
        <p:spPr/>
        <p:txBody>
          <a:bodyPr>
            <a:normAutofit fontScale="25000" lnSpcReduction="20000"/>
          </a:bodyPr>
          <a:lstStyle/>
          <a:p>
            <a:pPr marL="0" indent="0" algn="just">
              <a:buFont typeface="Arial" charset="0"/>
              <a:buNone/>
            </a:pPr>
            <a:r>
              <a:rPr lang="it-IT" altLang="it-IT" sz="8800" dirty="0"/>
              <a:t>La seconda via parte dalla nozione di </a:t>
            </a:r>
            <a:r>
              <a:rPr lang="it-IT" altLang="it-IT" sz="8800" b="1" dirty="0"/>
              <a:t>causa efficiente</a:t>
            </a:r>
            <a:r>
              <a:rPr lang="it-IT" altLang="it-IT" sz="8800" dirty="0"/>
              <a:t>. Troviamo nel mondo sensibile che vi è un ordine tra le cause efficienti, ma non si trova, ed è impossibile, che una cosa sia causa efficiente di se medesima; perché altrimenti, venendo sempre la causa prima dell’effetto, sarebbe prima di se stessa, cosa inconcepibile </a:t>
            </a:r>
            <a:r>
              <a:rPr lang="it-IT" altLang="it-IT" sz="8800" b="1" dirty="0"/>
              <a:t>(A)</a:t>
            </a:r>
            <a:r>
              <a:rPr lang="it-IT" altLang="it-IT" sz="8800" dirty="0"/>
              <a:t>. Ora, </a:t>
            </a:r>
            <a:r>
              <a:rPr lang="it-IT" altLang="it-IT" sz="8800" b="1" dirty="0"/>
              <a:t>un processo all’infinito nelle cause efficienti è assurdo</a:t>
            </a:r>
            <a:r>
              <a:rPr lang="it-IT" altLang="it-IT" sz="8800" dirty="0"/>
              <a:t>. Perché in tutte le cause efficienti concatenate, la prima è causa dell’intermedia, e l’intermedia è causa dell’ultima, siano molte le intermedie o una sola; ora, eliminata la causa è tolto anche l’effetto: se dunque nell’ordine delle cause efficienti non vi fosse una prima causa, non vi sarebbe neppure l’ultima, né l’intermedia</a:t>
            </a:r>
            <a:r>
              <a:rPr lang="it-IT" altLang="it-IT" sz="8800" b="1" dirty="0"/>
              <a:t> (B). </a:t>
            </a:r>
            <a:r>
              <a:rPr lang="it-IT" altLang="it-IT" sz="8800" dirty="0"/>
              <a:t>Ma procedere all’infinito nelle cause efficienti equivale a eliminare la prima causa efficiente; e così non avremo neppure l’effetto ultimo, né le cause intermedie: ciò che evidentemente è falso(</a:t>
            </a:r>
            <a:r>
              <a:rPr lang="it-IT" altLang="it-IT" sz="8800" b="1" dirty="0"/>
              <a:t>C).</a:t>
            </a:r>
          </a:p>
          <a:p>
            <a:pPr marL="0" indent="0" algn="ctr">
              <a:buFont typeface="Arial" charset="0"/>
              <a:buNone/>
            </a:pPr>
            <a:r>
              <a:rPr lang="it-IT" altLang="it-IT" sz="8800" dirty="0"/>
              <a:t> </a:t>
            </a:r>
            <a:r>
              <a:rPr lang="it-IT" altLang="it-IT" sz="8800" b="1" dirty="0"/>
              <a:t>Dunque bisogna ammettere una prima causa efficiente, che tutti chiamano Dio (D)</a:t>
            </a:r>
            <a:r>
              <a:rPr lang="it-IT" altLang="it-IT" sz="8800" dirty="0"/>
              <a:t>.</a:t>
            </a:r>
            <a:br>
              <a:rPr lang="it-IT" altLang="it-IT" dirty="0"/>
            </a:br>
            <a:endParaRPr lang="it-IT" altLang="it-IT" dirty="0"/>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75</a:t>
            </a:fld>
            <a:endParaRPr lang="it-IT"/>
          </a:p>
        </p:txBody>
      </p:sp>
    </p:spTree>
    <p:extLst>
      <p:ext uri="{BB962C8B-B14F-4D97-AF65-F5344CB8AC3E}">
        <p14:creationId xmlns:p14="http://schemas.microsoft.com/office/powerpoint/2010/main" val="186090759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Ex </a:t>
            </a:r>
            <a:r>
              <a:rPr lang="it-IT" dirty="0" err="1"/>
              <a:t>contingentia</a:t>
            </a:r>
            <a:endParaRPr lang="it-IT" dirty="0"/>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La terza via è presa dal possibile [o contingente] e dal necessario, ed è la seguente. Tra le cose noi ne troviamo alcune che </a:t>
            </a:r>
            <a:r>
              <a:rPr lang="it-IT" b="1" dirty="0"/>
              <a:t>possono essere e non essere (A)</a:t>
            </a:r>
            <a:r>
              <a:rPr lang="it-IT" dirty="0"/>
              <a:t>. Ora, è impossibile che tutte le cose di tal natura siano sempre state, perché ciò che può non essere, un tempo non esisteva </a:t>
            </a:r>
            <a:r>
              <a:rPr lang="it-IT" b="1" dirty="0"/>
              <a:t>(B)</a:t>
            </a:r>
            <a:r>
              <a:rPr lang="it-IT" dirty="0"/>
              <a:t>. Se quindi tutte le cose [esistenti in natura sono tali che] possono non esistere, in un dato momento niente ci fu nella realtà. Ma se questo è vero, anche ora non esisterebbe niente, perché ciò che non esiste, non comincia a esistere se non per qualche cosa che è. Dunque, se non c’era ente alcuno, è impossibile che qualche cosa cominciasse a esistere, e così anche ora non ci sarebbe niente, il che è evidentemente falso </a:t>
            </a:r>
            <a:r>
              <a:rPr lang="it-IT" b="1" dirty="0"/>
              <a:t>(C)</a:t>
            </a:r>
            <a:r>
              <a:rPr lang="it-IT" dirty="0"/>
              <a:t>. </a:t>
            </a:r>
            <a:r>
              <a:rPr lang="it-IT" b="1" dirty="0"/>
              <a:t>Dunque non tutti gli esseri sono contingenti</a:t>
            </a:r>
            <a:r>
              <a:rPr lang="it-IT" dirty="0"/>
              <a:t>, ma bisogna che nella realtà vi sia qualche cosa di necessario </a:t>
            </a:r>
            <a:r>
              <a:rPr lang="it-IT" b="1" dirty="0"/>
              <a:t>(D). </a:t>
            </a:r>
            <a:r>
              <a:rPr lang="it-IT" dirty="0"/>
              <a:t>Ora, tutto ciò che è necessario, o ha la causa della sua necessità in un altro essere oppure no </a:t>
            </a:r>
            <a:r>
              <a:rPr lang="it-IT" b="1" dirty="0"/>
              <a:t>(E)</a:t>
            </a:r>
            <a:r>
              <a:rPr lang="it-IT" dirty="0"/>
              <a:t>. D’altra parte, negli enti necessari che hanno altrove la causa della loro necessità, non si può procedere all’infinito, come neppure nelle cause efficienti secondo che si è dimostrato </a:t>
            </a:r>
            <a:r>
              <a:rPr lang="it-IT" b="1" dirty="0"/>
              <a:t>(F). </a:t>
            </a:r>
            <a:r>
              <a:rPr lang="it-IT" dirty="0"/>
              <a:t>Dunque bisogna concludere all’esistenza di un essere che sia </a:t>
            </a:r>
            <a:r>
              <a:rPr lang="it-IT" b="1" dirty="0"/>
              <a:t>di per sé </a:t>
            </a:r>
            <a:r>
              <a:rPr lang="it-IT" dirty="0"/>
              <a:t>necessario, e non tragga da altri la propria necessità, ma sia causa di necessità agli altri </a:t>
            </a:r>
            <a:r>
              <a:rPr lang="it-IT" b="1" dirty="0"/>
              <a:t>(G). </a:t>
            </a:r>
            <a:r>
              <a:rPr lang="it-IT" dirty="0"/>
              <a:t>E questo tutti dicono Dio.</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76</a:t>
            </a:fld>
            <a:endParaRPr lang="it-IT"/>
          </a:p>
        </p:txBody>
      </p:sp>
    </p:spTree>
    <p:extLst>
      <p:ext uri="{BB962C8B-B14F-4D97-AF65-F5344CB8AC3E}">
        <p14:creationId xmlns:p14="http://schemas.microsoft.com/office/powerpoint/2010/main" val="388101138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Ex </a:t>
            </a:r>
            <a:r>
              <a:rPr lang="it-IT" dirty="0" err="1"/>
              <a:t>gradu</a:t>
            </a:r>
            <a:endParaRPr lang="it-IT" dirty="0"/>
          </a:p>
        </p:txBody>
      </p:sp>
      <p:sp>
        <p:nvSpPr>
          <p:cNvPr id="3" name="Segnaposto contenuto 2"/>
          <p:cNvSpPr>
            <a:spLocks noGrp="1"/>
          </p:cNvSpPr>
          <p:nvPr>
            <p:ph idx="1"/>
          </p:nvPr>
        </p:nvSpPr>
        <p:spPr/>
        <p:txBody>
          <a:bodyPr>
            <a:normAutofit fontScale="70000" lnSpcReduction="20000"/>
          </a:bodyPr>
          <a:lstStyle/>
          <a:p>
            <a:pPr marL="0" indent="0" algn="just">
              <a:buNone/>
            </a:pPr>
            <a:r>
              <a:rPr lang="it-IT" sz="3300" dirty="0"/>
              <a:t>La quarta via si prende dai gradi che si riscontrano nelle cose. È un fatto che nelle cose si trova il bene, il vero, il nobile e altre simili perfezioni in un grado maggiore o minore </a:t>
            </a:r>
            <a:r>
              <a:rPr lang="it-IT" sz="3300" b="1" dirty="0"/>
              <a:t>(A). </a:t>
            </a:r>
            <a:r>
              <a:rPr lang="it-IT" sz="3300" dirty="0"/>
              <a:t>Ma il grado maggiore o minore si attribuiscono alle diverse cose nella misura in cui si accostano di più o di meno a qualcosa di sommo e di assoluto; così più caldo è ciò che maggiormente si accosta al sommamente caldo </a:t>
            </a:r>
            <a:r>
              <a:rPr lang="it-IT" sz="3300" b="1" dirty="0"/>
              <a:t>(B). </a:t>
            </a:r>
            <a:r>
              <a:rPr lang="it-IT" sz="3300" dirty="0"/>
              <a:t>Vi è dunque un qualche cosa che è vero al sommo, ottimo e nobilissimo, e di conseguenza qualche cosa che è il supremo ente; perché, come dice Aristotele, ciò che è massimo in quanto vero, è tale anche in quanto ente </a:t>
            </a:r>
            <a:r>
              <a:rPr lang="it-IT" sz="3300" b="1" dirty="0"/>
              <a:t>(C). </a:t>
            </a:r>
            <a:r>
              <a:rPr lang="it-IT" sz="3300" dirty="0"/>
              <a:t>Ora, ciò che è massimo in un dato genere, è causa di tutti gli appartenenti a quel genere, come il fuoco, caldo al massimo, è cagione di ogni calore, come dice il medesimo Aristotele</a:t>
            </a:r>
            <a:r>
              <a:rPr lang="it-IT" sz="3300" i="1" dirty="0"/>
              <a:t>. Dunque vi è qualche cosa che per tutti gli enti è causa dell’essere, della bontà e di </a:t>
            </a:r>
            <a:r>
              <a:rPr lang="it-IT" sz="3300" dirty="0"/>
              <a:t>qualsiasi perfezione. E questo chiamiamo Dio</a:t>
            </a:r>
            <a:r>
              <a:rPr lang="it-IT" sz="3300" b="1" dirty="0"/>
              <a:t>(D)</a:t>
            </a:r>
            <a:r>
              <a:rPr lang="it-IT" sz="3300" dirty="0"/>
              <a:t>.</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77</a:t>
            </a:fld>
            <a:endParaRPr lang="it-IT"/>
          </a:p>
        </p:txBody>
      </p:sp>
    </p:spTree>
    <p:extLst>
      <p:ext uri="{BB962C8B-B14F-4D97-AF65-F5344CB8AC3E}">
        <p14:creationId xmlns:p14="http://schemas.microsoft.com/office/powerpoint/2010/main" val="334680583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Ex </a:t>
            </a:r>
            <a:r>
              <a:rPr lang="it-IT" dirty="0" err="1"/>
              <a:t>gubernatore</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sz="3300" dirty="0"/>
              <a:t>La quinta via si desume dal </a:t>
            </a:r>
            <a:r>
              <a:rPr lang="it-IT" sz="3300" b="1" dirty="0"/>
              <a:t>governo delle cose</a:t>
            </a:r>
            <a:r>
              <a:rPr lang="it-IT" sz="3300" dirty="0"/>
              <a:t>. Noi vediamo che alcune cose, le quali sono prive di conoscenza, cioè i corpi fisici, operano per un </a:t>
            </a:r>
            <a:r>
              <a:rPr lang="it-IT" sz="3300" b="1" dirty="0"/>
              <a:t>fine (A), </a:t>
            </a:r>
            <a:r>
              <a:rPr lang="it-IT" sz="3300" dirty="0"/>
              <a:t>come appare dal fatto che esse operano sempre o quasi sempre allo stesso modo per conseguire la perfezione: donde appare che non a caso, ma per una predisposizione raggiungono il loro fine. Ora, </a:t>
            </a:r>
            <a:r>
              <a:rPr lang="it-IT" sz="3300" b="1" dirty="0"/>
              <a:t>ciò che è privo d’intelligenza non tende al fine se non perché è diretto da un essere conoscitivo e intelligente</a:t>
            </a:r>
            <a:r>
              <a:rPr lang="it-IT" sz="3300" dirty="0"/>
              <a:t>, come la freccia dall’arciere </a:t>
            </a:r>
            <a:r>
              <a:rPr lang="it-IT" sz="3300" b="1" dirty="0"/>
              <a:t>(B)</a:t>
            </a:r>
            <a:r>
              <a:rPr lang="it-IT" sz="3300" dirty="0"/>
              <a:t>. Vi è dunque un qualche essere intelligente, dal quale tutte le cose naturali sono ordinate a un fine: e quest’essere chiamiamo Dio </a:t>
            </a:r>
            <a:r>
              <a:rPr lang="it-IT" sz="3300" b="1" dirty="0"/>
              <a:t>(C)</a:t>
            </a:r>
            <a:r>
              <a:rPr lang="it-IT" sz="3300" dirty="0"/>
              <a:t>.</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78</a:t>
            </a:fld>
            <a:endParaRPr lang="it-IT"/>
          </a:p>
        </p:txBody>
      </p:sp>
    </p:spTree>
    <p:extLst>
      <p:ext uri="{BB962C8B-B14F-4D97-AF65-F5344CB8AC3E}">
        <p14:creationId xmlns:p14="http://schemas.microsoft.com/office/powerpoint/2010/main" val="194540393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L’uomo e Dio</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Spiegato metafisicamente il mondo e posto al suo vertice il Dio esistente ed unico, Tommaso può collocare dentro questo cosmo razionale e ordinato la </a:t>
            </a:r>
            <a:r>
              <a:rPr lang="it-IT" b="1" dirty="0"/>
              <a:t>vicenda dell’uomo e spiegare il suo compito</a:t>
            </a:r>
            <a:r>
              <a:rPr lang="it-IT" dirty="0"/>
              <a:t>. Un indizio fondamentale che l’uomo è stato creato a </a:t>
            </a:r>
            <a:r>
              <a:rPr lang="it-IT" b="1" dirty="0"/>
              <a:t>immagine di Dio </a:t>
            </a:r>
            <a:r>
              <a:rPr lang="it-IT" dirty="0"/>
              <a:t>è che egli, grazie al libero arbitrio, è principio delle sue azioni e ne ha il dominio. Dotato di un </a:t>
            </a:r>
            <a:r>
              <a:rPr lang="it-IT" b="1" dirty="0"/>
              <a:t>anima razionale e immortale </a:t>
            </a:r>
            <a:r>
              <a:rPr lang="it-IT" dirty="0"/>
              <a:t>che ne completa le facoltà vegetative e sensitive,  conosce le cose e il mondo, grazie all’intervento in lui dell’intelletto </a:t>
            </a:r>
            <a:r>
              <a:rPr lang="it-IT" b="1" dirty="0"/>
              <a:t>possibile e agente</a:t>
            </a:r>
            <a:r>
              <a:rPr lang="it-IT" dirty="0"/>
              <a:t>, entrambi suoi possessi personali e individuali.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79</a:t>
            </a:fld>
            <a:endParaRPr lang="it-IT"/>
          </a:p>
        </p:txBody>
      </p:sp>
    </p:spTree>
    <p:extLst>
      <p:ext uri="{BB962C8B-B14F-4D97-AF65-F5344CB8AC3E}">
        <p14:creationId xmlns:p14="http://schemas.microsoft.com/office/powerpoint/2010/main" val="4019142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L’eredità della fede cristiana</a:t>
            </a:r>
          </a:p>
        </p:txBody>
      </p:sp>
      <p:sp>
        <p:nvSpPr>
          <p:cNvPr id="3" name="Segnaposto contenuto 2"/>
          <p:cNvSpPr>
            <a:spLocks noGrp="1"/>
          </p:cNvSpPr>
          <p:nvPr>
            <p:ph idx="1"/>
          </p:nvPr>
        </p:nvSpPr>
        <p:spPr/>
        <p:txBody>
          <a:bodyPr>
            <a:normAutofit fontScale="85000" lnSpcReduction="10000"/>
          </a:bodyPr>
          <a:lstStyle/>
          <a:p>
            <a:pPr marL="0" indent="0" algn="just">
              <a:buNone/>
            </a:pPr>
            <a:r>
              <a:rPr lang="it-IT" dirty="0"/>
              <a:t>Sotto il profilo dei contenuti la cultura medievale di trova di fronte a </a:t>
            </a:r>
            <a:r>
              <a:rPr lang="it-IT" b="1" dirty="0"/>
              <a:t>due grandi tradizioni</a:t>
            </a:r>
            <a:r>
              <a:rPr lang="it-IT" dirty="0"/>
              <a:t>, cui non sente di poter rinunciare. La prima e più importante è </a:t>
            </a:r>
            <a:r>
              <a:rPr lang="it-IT" b="1" dirty="0"/>
              <a:t>quella cristiana</a:t>
            </a:r>
            <a:r>
              <a:rPr lang="it-IT" dirty="0"/>
              <a:t>, approfondita ormai da secoli di riflessione dei padri della Chiesa sulla Scrittura e sul messaggio di Cristo e codificata nella fede della Chiesa stessa attraverso i grandi concili – primi fra tutti </a:t>
            </a:r>
            <a:r>
              <a:rPr lang="it-IT" dirty="0" err="1"/>
              <a:t>Nicea</a:t>
            </a:r>
            <a:r>
              <a:rPr lang="it-IT" dirty="0"/>
              <a:t>, Costantinopoli, Efeso e </a:t>
            </a:r>
            <a:r>
              <a:rPr lang="it-IT" dirty="0" err="1"/>
              <a:t>Calcedonia</a:t>
            </a:r>
            <a:r>
              <a:rPr lang="it-IT" dirty="0"/>
              <a:t>. Così gli intellettuali del Medioevo erano già da sempre posti nell’orizzonte di una fede che indicava loro le verità ultime della vita e del mondo. Tale fede rappresentava un punto di vista irrinunciabile e gelosamente custodito.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a:t>
            </a:fld>
            <a:endParaRPr lang="it-IT"/>
          </a:p>
        </p:txBody>
      </p:sp>
    </p:spTree>
    <p:extLst>
      <p:ext uri="{BB962C8B-B14F-4D97-AF65-F5344CB8AC3E}">
        <p14:creationId xmlns:p14="http://schemas.microsoft.com/office/powerpoint/2010/main" val="122731290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volontà</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Le facoltà intellettive umane sono completate dalla </a:t>
            </a:r>
            <a:r>
              <a:rPr lang="it-IT" b="1" dirty="0"/>
              <a:t>volontà</a:t>
            </a:r>
            <a:r>
              <a:rPr lang="it-IT" dirty="0"/>
              <a:t> che per natura, seguendo l’intelletto e la sua facoltà di cogliere i principi primi del bene (</a:t>
            </a:r>
            <a:r>
              <a:rPr lang="it-IT" b="1" dirty="0"/>
              <a:t>sinderesi</a:t>
            </a:r>
            <a:r>
              <a:rPr lang="it-IT" dirty="0"/>
              <a:t>), tende appunto al bene ultimo e alla felicità. La volontà è in generale rivolta al bene, ma  non è determinata e costretta nelle scelte concrete perché il nesso tra i  singoli atti, e i  beni che essa può volere e cercare, con la felicità </a:t>
            </a:r>
            <a:r>
              <a:rPr lang="it-IT" b="1" dirty="0"/>
              <a:t>non</a:t>
            </a:r>
            <a:r>
              <a:rPr lang="it-IT" dirty="0"/>
              <a:t> è sempre evidente. In ogni caso, lo </a:t>
            </a:r>
            <a:r>
              <a:rPr lang="it-IT" b="1" dirty="0"/>
              <a:t>scopo della vita</a:t>
            </a:r>
            <a:r>
              <a:rPr lang="it-IT" dirty="0"/>
              <a:t> che per natura l’uomo vuole raggiungere  è </a:t>
            </a:r>
            <a:r>
              <a:rPr lang="it-IT" b="1" dirty="0"/>
              <a:t>la beatitudine eterna e definitiva</a:t>
            </a:r>
            <a:r>
              <a:rPr lang="it-IT" dirty="0"/>
              <a:t>, che </a:t>
            </a:r>
            <a:r>
              <a:rPr lang="it-IT" u="sng" dirty="0"/>
              <a:t>in parte </a:t>
            </a:r>
            <a:r>
              <a:rPr lang="it-IT" dirty="0"/>
              <a:t>si consegue certo per mezzo dello </a:t>
            </a:r>
            <a:r>
              <a:rPr lang="it-IT" b="1" dirty="0"/>
              <a:t>sforzo individuale</a:t>
            </a:r>
            <a:r>
              <a:rPr lang="it-IT" dirty="0"/>
              <a:t>, ma che senza la </a:t>
            </a:r>
            <a:r>
              <a:rPr lang="it-IT" b="1" dirty="0"/>
              <a:t>divina grazia </a:t>
            </a:r>
            <a:r>
              <a:rPr lang="it-IT" dirty="0"/>
              <a:t>rimarrebbe irraggiungibile in quanto supera le capacità naturali.</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80</a:t>
            </a:fld>
            <a:endParaRPr lang="it-IT"/>
          </a:p>
        </p:txBody>
      </p:sp>
    </p:spTree>
    <p:extLst>
      <p:ext uri="{BB962C8B-B14F-4D97-AF65-F5344CB8AC3E}">
        <p14:creationId xmlns:p14="http://schemas.microsoft.com/office/powerpoint/2010/main" val="329677866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lumMod val="65000"/>
            <a:alpha val="64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Virtù e redenzione: natura e grazia</a:t>
            </a:r>
          </a:p>
        </p:txBody>
      </p:sp>
      <p:sp>
        <p:nvSpPr>
          <p:cNvPr id="3" name="Segnaposto contenuto 2"/>
          <p:cNvSpPr>
            <a:spLocks noGrp="1"/>
          </p:cNvSpPr>
          <p:nvPr>
            <p:ph idx="1"/>
          </p:nvPr>
        </p:nvSpPr>
        <p:spPr/>
        <p:txBody>
          <a:bodyPr>
            <a:noAutofit/>
          </a:bodyPr>
          <a:lstStyle/>
          <a:p>
            <a:pPr marL="0" indent="0" algn="just">
              <a:buNone/>
            </a:pPr>
            <a:r>
              <a:rPr lang="it-IT" sz="2300" dirty="0"/>
              <a:t>La beatitudine è il corrispettivo della virtù, è ciò che nasce sulla base della virtù, cioè l’abitudine a compiere atti buoni. Sulla via della virtù vi sono diverse tappe che approdano da quelle </a:t>
            </a:r>
            <a:r>
              <a:rPr lang="it-IT" sz="2300" b="1" dirty="0"/>
              <a:t>cardinali</a:t>
            </a:r>
            <a:r>
              <a:rPr lang="it-IT" sz="2300" dirty="0"/>
              <a:t> – fortezza, giustizia, prudenza, temperanza –, che coincidono aristotelicamente con la scelta del giusto mezzo, a quelle </a:t>
            </a:r>
            <a:r>
              <a:rPr lang="it-IT" sz="2300" b="1" dirty="0"/>
              <a:t>teologali</a:t>
            </a:r>
            <a:r>
              <a:rPr lang="it-IT" sz="2300" dirty="0"/>
              <a:t> – fede, speranza e carità. Le prime, </a:t>
            </a:r>
            <a:r>
              <a:rPr lang="it-IT" sz="2300" u="sng" dirty="0"/>
              <a:t>conseguibili naturalmente</a:t>
            </a:r>
            <a:r>
              <a:rPr lang="it-IT" sz="2300" dirty="0"/>
              <a:t>, sono solo condizioni e premesse per lo sviluppo delle seconde, per le quali è necessaria la </a:t>
            </a:r>
            <a:r>
              <a:rPr lang="it-IT" sz="2300" u="sng" dirty="0"/>
              <a:t>grazia divina </a:t>
            </a:r>
            <a:r>
              <a:rPr lang="it-IT" sz="2300" dirty="0"/>
              <a:t>che conduce alla salvezza e quindi alla felicità definitiva. Quindi lo sforzo dell’uomo, attuato con l’intelletto e la volontà naturali, viene coronato ancora da Dio che eleva l’essere umano oltre i limiti dati dalla natura decaduta di Adamo, verso la redenzione definitiva operata da Cristo.</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81</a:t>
            </a:fld>
            <a:endParaRPr lang="it-IT"/>
          </a:p>
        </p:txBody>
      </p:sp>
    </p:spTree>
    <p:extLst>
      <p:ext uri="{BB962C8B-B14F-4D97-AF65-F5344CB8AC3E}">
        <p14:creationId xmlns:p14="http://schemas.microsoft.com/office/powerpoint/2010/main" val="38063194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Il francescanesimo filosofico e la tarda scolastica</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Tommaso era un domenicano che, a partire dal suo maestro, Alberto Magno, si impegna a inserire Aristotele in una tradizione fino a quel momento prevalentemente platonica. Accanto Tommaso, però, una parte degli intellettuali, per lo più francescani, intende riprendere e insistere sulla tradizione platonica. Così è per </a:t>
            </a:r>
            <a:r>
              <a:rPr lang="it-IT" b="1" dirty="0" err="1"/>
              <a:t>Bonaventura</a:t>
            </a:r>
            <a:r>
              <a:rPr lang="it-IT" b="1" dirty="0"/>
              <a:t> da </a:t>
            </a:r>
            <a:r>
              <a:rPr lang="it-IT" b="1" dirty="0" err="1"/>
              <a:t>Bagnoregio</a:t>
            </a:r>
            <a:r>
              <a:rPr lang="it-IT" dirty="0"/>
              <a:t>, il grande alter-ego francescano di Tommaso. La filosofia francescana poi prenderà in Inghilterra una particolare declinazione che potremmo chiamare </a:t>
            </a:r>
            <a:r>
              <a:rPr lang="it-IT" b="1" dirty="0"/>
              <a:t>nominalistica</a:t>
            </a:r>
            <a:r>
              <a:rPr lang="it-IT" dirty="0"/>
              <a:t> ed </a:t>
            </a:r>
            <a:r>
              <a:rPr lang="it-IT" b="1" dirty="0"/>
              <a:t>empiristica</a:t>
            </a:r>
            <a:r>
              <a:rPr lang="it-IT" dirty="0"/>
              <a:t>, decretando al tempo stesso dissoluzione della scolastica e i primissimi bagliori della filosofia moderna.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82</a:t>
            </a:fld>
            <a:endParaRPr lang="it-IT"/>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nominalismo di </a:t>
            </a:r>
            <a:r>
              <a:rPr lang="it-IT" dirty="0" err="1"/>
              <a:t>Ockham</a:t>
            </a:r>
            <a:endParaRPr lang="it-IT" dirty="0"/>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Guglielmo di </a:t>
            </a:r>
            <a:r>
              <a:rPr lang="it-IT" dirty="0" err="1"/>
              <a:t>Ockham</a:t>
            </a:r>
            <a:r>
              <a:rPr lang="it-IT" dirty="0"/>
              <a:t> (1280-1347), esponente di spicco del pensiero francescano inglese, ghibellino e in polemica con l’autorità del papa avignonese Giovanni XXII sulla questione della povertà, arriva a formulare una visione della realtà in cui ragione e fede si separano nettamente. Infatti per </a:t>
            </a:r>
            <a:r>
              <a:rPr lang="it-IT" dirty="0" err="1"/>
              <a:t>Ockham</a:t>
            </a:r>
            <a:r>
              <a:rPr lang="it-IT" dirty="0"/>
              <a:t> la conoscenza ha un </a:t>
            </a:r>
            <a:r>
              <a:rPr lang="it-IT" b="1" dirty="0"/>
              <a:t>riferimento esclusivo alle realtà singolari ed esistenti</a:t>
            </a:r>
            <a:r>
              <a:rPr lang="it-IT" dirty="0"/>
              <a:t>. È diremmo il riflesso di una intuizione delle cose che, dai sensi, si comunica direttamente all’intelletto, generando un pensiero, e poi una parola parlata e infine una scritta. L’unica verità che la ragione può dare di ciò che pensa è </a:t>
            </a:r>
            <a:r>
              <a:rPr lang="it-IT" b="1" dirty="0"/>
              <a:t>far vedere che ai termini usati corrisponde effettivamente una cosa percepita sensibilmente</a:t>
            </a:r>
            <a:r>
              <a:rPr lang="it-IT"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83</a:t>
            </a:fld>
            <a:endParaRPr lang="it-IT"/>
          </a:p>
        </p:txBody>
      </p:sp>
    </p:spTree>
    <p:extLst>
      <p:ext uri="{BB962C8B-B14F-4D97-AF65-F5344CB8AC3E}">
        <p14:creationId xmlns:p14="http://schemas.microsoft.com/office/powerpoint/2010/main" val="1378308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I concetti della ragione e le verità di fede</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I concetti della ragione conoscono e descrivono con verità delle cose, cioè le </a:t>
            </a:r>
            <a:r>
              <a:rPr lang="it-IT" b="1" dirty="0"/>
              <a:t>suppongono</a:t>
            </a:r>
            <a:r>
              <a:rPr lang="it-IT" dirty="0"/>
              <a:t>, stanno al posto (</a:t>
            </a:r>
            <a:r>
              <a:rPr lang="it-IT" i="1" dirty="0" err="1"/>
              <a:t>suppositio</a:t>
            </a:r>
            <a:r>
              <a:rPr lang="it-IT" dirty="0"/>
              <a:t>) di cose che si vedono, si sentono e si toccano. Gli universali  sono solo termini stanno al posto di gruppi di cose (non c’è infatti alcuna realtà universale).</a:t>
            </a:r>
          </a:p>
          <a:p>
            <a:pPr marL="0" indent="0" algn="just">
              <a:buNone/>
            </a:pPr>
            <a:r>
              <a:rPr lang="it-IT" dirty="0"/>
              <a:t>Per tale motivo di Dio come essere universale, che non si vede e sente o tocca, non vi può essere alcuna conoscenza razionale. Le verità di fede vanno accettate per fede e non si deve ambire a dimostrarle. </a:t>
            </a:r>
          </a:p>
          <a:p>
            <a:pPr marL="0" indent="0">
              <a:buNone/>
            </a:pPr>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84</a:t>
            </a:fld>
            <a:endParaRPr lang="it-IT"/>
          </a:p>
        </p:txBody>
      </p:sp>
    </p:spTree>
    <p:extLst>
      <p:ext uri="{BB962C8B-B14F-4D97-AF65-F5344CB8AC3E}">
        <p14:creationId xmlns:p14="http://schemas.microsoft.com/office/powerpoint/2010/main" val="281558127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Dio-causa conservante e Dio cristiano</a:t>
            </a:r>
          </a:p>
        </p:txBody>
      </p:sp>
      <p:sp>
        <p:nvSpPr>
          <p:cNvPr id="3" name="Segnaposto contenuto 2"/>
          <p:cNvSpPr>
            <a:spLocks noGrp="1"/>
          </p:cNvSpPr>
          <p:nvPr>
            <p:ph idx="1"/>
          </p:nvPr>
        </p:nvSpPr>
        <p:spPr/>
        <p:txBody>
          <a:bodyPr>
            <a:normAutofit fontScale="92500" lnSpcReduction="20000"/>
          </a:bodyPr>
          <a:lstStyle/>
          <a:p>
            <a:pPr marL="0" indent="0" algn="just">
              <a:buNone/>
            </a:pPr>
            <a:r>
              <a:rPr lang="it-IT" dirty="0"/>
              <a:t>Sebbene </a:t>
            </a:r>
            <a:r>
              <a:rPr lang="it-IT" dirty="0" err="1"/>
              <a:t>Ockham</a:t>
            </a:r>
            <a:r>
              <a:rPr lang="it-IT" dirty="0"/>
              <a:t> ritenga plausibile che esista una causa per la quale il mondo, in quanto collezione di tutte le cose, si conservi e non segua la tendenza delle cose stesse a dissolversi (corruttibilità),</a:t>
            </a:r>
          </a:p>
          <a:p>
            <a:pPr marL="0" indent="0" algn="just">
              <a:buNone/>
            </a:pPr>
            <a:r>
              <a:rPr lang="it-IT" dirty="0"/>
              <a:t>quindi sebbene possa esistere per </a:t>
            </a:r>
            <a:r>
              <a:rPr lang="it-IT" dirty="0" err="1"/>
              <a:t>Okham</a:t>
            </a:r>
            <a:r>
              <a:rPr lang="it-IT" dirty="0"/>
              <a:t> una sorta di Dio inteso come causa prima </a:t>
            </a:r>
            <a:r>
              <a:rPr lang="it-IT" b="1" dirty="0"/>
              <a:t>conservante</a:t>
            </a:r>
            <a:r>
              <a:rPr lang="it-IT" dirty="0"/>
              <a:t>,</a:t>
            </a:r>
          </a:p>
          <a:p>
            <a:pPr marL="0" indent="0" algn="just">
              <a:buNone/>
            </a:pPr>
            <a:r>
              <a:rPr lang="it-IT" dirty="0"/>
              <a:t>per lui è poi impossibile dimostrare la coincidenza dei tratti di questo Dio-causa con quelli del Dio cristiano descritto dalla Bibbia, al quale pertanto si deve dare il nostro assenso esclusivamente per fede.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85</a:t>
            </a:fld>
            <a:endParaRPr lang="it-IT"/>
          </a:p>
        </p:txBody>
      </p:sp>
    </p:spTree>
    <p:extLst>
      <p:ext uri="{BB962C8B-B14F-4D97-AF65-F5344CB8AC3E}">
        <p14:creationId xmlns:p14="http://schemas.microsoft.com/office/powerpoint/2010/main" val="98714144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Dio cristiano e la sua onnipotenza</a:t>
            </a:r>
          </a:p>
        </p:txBody>
      </p:sp>
      <p:sp>
        <p:nvSpPr>
          <p:cNvPr id="3" name="Segnaposto contenuto 2"/>
          <p:cNvSpPr>
            <a:spLocks noGrp="1"/>
          </p:cNvSpPr>
          <p:nvPr>
            <p:ph idx="1"/>
          </p:nvPr>
        </p:nvSpPr>
        <p:spPr>
          <a:xfrm>
            <a:off x="457200" y="1600200"/>
            <a:ext cx="8291264" cy="4781128"/>
          </a:xfrm>
        </p:spPr>
        <p:txBody>
          <a:bodyPr>
            <a:noAutofit/>
          </a:bodyPr>
          <a:lstStyle/>
          <a:p>
            <a:pPr marL="0" indent="0" algn="just">
              <a:buNone/>
            </a:pPr>
            <a:r>
              <a:rPr lang="it-IT" sz="2200" dirty="0"/>
              <a:t>Per fede si deve credere che </a:t>
            </a:r>
            <a:r>
              <a:rPr lang="it-IT" sz="2200" b="1" dirty="0"/>
              <a:t>Dio abbia </a:t>
            </a:r>
            <a:r>
              <a:rPr lang="it-IT" sz="2200" dirty="0"/>
              <a:t>senza intermediari </a:t>
            </a:r>
            <a:r>
              <a:rPr lang="it-IT" sz="2200" b="1" dirty="0"/>
              <a:t>creato il mondo</a:t>
            </a:r>
            <a:r>
              <a:rPr lang="it-IT" sz="2200" dirty="0"/>
              <a:t> come l’insieme di tutti i suoi oggetti e che ciò abbia fatto in forza della sua onnipotenza assoluta. </a:t>
            </a:r>
            <a:r>
              <a:rPr lang="it-IT" sz="2200" b="1" dirty="0"/>
              <a:t>Non c’è alcun motivo per il quale l’onnipotenza di Dio possa venir limitata, nemmeno dalla </a:t>
            </a:r>
            <a:r>
              <a:rPr lang="it-IT" sz="2200" b="1" i="1" dirty="0"/>
              <a:t>sua </a:t>
            </a:r>
            <a:r>
              <a:rPr lang="it-IT" sz="2200" b="1" dirty="0"/>
              <a:t>ragione</a:t>
            </a:r>
            <a:r>
              <a:rPr lang="it-IT" sz="2200" dirty="0"/>
              <a:t>. Noi infatti non possiamo conoscere la ragione di Dio né giudicarla per mezzo della nostra, poiché la nostra ragione non ha alcuna conoscenza di ciò che non si vede né tocca. Noi vediamo un mondo di realtà singolari e contingenti: sono gli oggetti che crediamo che egli abbia creato e di cui possiamo solo constatare l’esistenza. </a:t>
            </a:r>
            <a:r>
              <a:rPr lang="it-IT" sz="2200" b="1" dirty="0"/>
              <a:t>Nulla ci dice che il mondo non potrebbe cambiare domani, in tutto o in parte, solo perché Dio lo vuole</a:t>
            </a:r>
            <a:r>
              <a:rPr lang="it-IT" sz="2200" dirty="0"/>
              <a:t>. Nulla ci dice che il passato rimanga tale e le realtà siano domani come lo sono oggi. Tutto è infatti direttamente legato alla volontà divina che rimane assolutamente libera e pertanto, a maggior ragione, imperscrutabile.</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86</a:t>
            </a:fld>
            <a:endParaRPr lang="it-IT"/>
          </a:p>
        </p:txBody>
      </p:sp>
    </p:spTree>
    <p:extLst>
      <p:ext uri="{BB962C8B-B14F-4D97-AF65-F5344CB8AC3E}">
        <p14:creationId xmlns:p14="http://schemas.microsoft.com/office/powerpoint/2010/main" val="122424271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La dissoluzione della</a:t>
            </a:r>
            <a:r>
              <a:rPr lang="it-IT" i="1" dirty="0"/>
              <a:t> ratio </a:t>
            </a:r>
            <a:r>
              <a:rPr lang="it-IT" dirty="0"/>
              <a:t>medievale</a:t>
            </a:r>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a:t>Con </a:t>
            </a:r>
            <a:r>
              <a:rPr lang="it-IT" dirty="0" err="1"/>
              <a:t>Ockham</a:t>
            </a:r>
            <a:r>
              <a:rPr lang="it-IT" dirty="0"/>
              <a:t> e la sua separazione della ragione dalla fede viene meno quel grande tentativo di generare un visione complessiva del mondo come un ordine razionale al cui vertice sta la volontà razionale di Dio. Il sistema della natura e dell’universo proprio del Medioevo ne viene irrimediabilmente intaccato, aprendo la breccia da un lato al </a:t>
            </a:r>
            <a:r>
              <a:rPr lang="it-IT" b="1" dirty="0"/>
              <a:t>fideismo di una religione che si affida al sentimento di Dio</a:t>
            </a:r>
            <a:r>
              <a:rPr lang="it-IT" dirty="0"/>
              <a:t>, all’abbandonarsi irrazionale alla sua imperscrutabile volontà, dall’altro ad una </a:t>
            </a:r>
            <a:r>
              <a:rPr lang="it-IT" b="1" dirty="0"/>
              <a:t>ragione che, pur limitata nelle sue pretese, comincia un percorso di autonomia che paradossalmente ne gonfierà le prerogative</a:t>
            </a:r>
            <a:r>
              <a:rPr lang="it-IT" dirty="0"/>
              <a:t> fino ad arrivare alla posizione della sua assoluta centralità e all’emarginazione di tutte le forme di </a:t>
            </a:r>
            <a:r>
              <a:rPr lang="it-IT" dirty="0" err="1"/>
              <a:t>coglimento</a:t>
            </a:r>
            <a:r>
              <a:rPr lang="it-IT" dirty="0"/>
              <a:t> della verità diverse dalla propria. </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87</a:t>
            </a:fld>
            <a:endParaRPr lang="it-IT"/>
          </a:p>
        </p:txBody>
      </p:sp>
    </p:spTree>
    <p:extLst>
      <p:ext uri="{BB962C8B-B14F-4D97-AF65-F5344CB8AC3E}">
        <p14:creationId xmlns:p14="http://schemas.microsoft.com/office/powerpoint/2010/main" val="37824438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00B050">
            <a:alpha val="84000"/>
          </a:srgb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L’epoca moderna</a:t>
            </a:r>
          </a:p>
        </p:txBody>
      </p:sp>
      <p:sp>
        <p:nvSpPr>
          <p:cNvPr id="3" name="Segnaposto contenuto 2"/>
          <p:cNvSpPr>
            <a:spLocks noGrp="1"/>
          </p:cNvSpPr>
          <p:nvPr>
            <p:ph idx="1"/>
          </p:nvPr>
        </p:nvSpPr>
        <p:spPr/>
        <p:txBody>
          <a:bodyPr/>
          <a:lstStyle/>
          <a:p>
            <a:pPr marL="0" indent="0" algn="just">
              <a:buNone/>
            </a:pPr>
            <a:r>
              <a:rPr lang="it-IT" dirty="0"/>
              <a:t>Al tempo stesso si chiuderà per il pensiero il tempo della relazione feconda con lo spirito e con l’immenso, e si aprirà la stagione del rapporto con la realtà empirica e materiale vista come oggetto di dominio da parte della volontà e della civiltà umana…Nascerà così il Moderno:</a:t>
            </a:r>
            <a:r>
              <a:rPr lang="it-IT" b="1" dirty="0"/>
              <a:t> il tempo per l’uomo della forza e della potenza sulla natura, ma anche della superbia e della solitudine</a:t>
            </a:r>
            <a:r>
              <a:rPr lang="it-IT" dirty="0"/>
              <a:t>.</a:t>
            </a:r>
          </a:p>
          <a:p>
            <a:endParaRPr lang="it-IT" dirty="0"/>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88</a:t>
            </a:fld>
            <a:endParaRPr lang="it-IT"/>
          </a:p>
        </p:txBody>
      </p:sp>
    </p:spTree>
    <p:extLst>
      <p:ext uri="{BB962C8B-B14F-4D97-AF65-F5344CB8AC3E}">
        <p14:creationId xmlns:p14="http://schemas.microsoft.com/office/powerpoint/2010/main" val="2829072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56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L’eredita della riflessione filosofica e del sapere antichi</a:t>
            </a:r>
          </a:p>
        </p:txBody>
      </p:sp>
      <p:sp>
        <p:nvSpPr>
          <p:cNvPr id="3" name="Segnaposto contenuto 2"/>
          <p:cNvSpPr>
            <a:spLocks noGrp="1"/>
          </p:cNvSpPr>
          <p:nvPr>
            <p:ph idx="1"/>
          </p:nvPr>
        </p:nvSpPr>
        <p:spPr/>
        <p:txBody>
          <a:bodyPr>
            <a:noAutofit/>
          </a:bodyPr>
          <a:lstStyle/>
          <a:p>
            <a:pPr marL="0" indent="0" algn="just">
              <a:buNone/>
            </a:pPr>
            <a:r>
              <a:rPr lang="it-IT" sz="2100" dirty="0"/>
              <a:t>La seconda grande eredità è </a:t>
            </a:r>
            <a:r>
              <a:rPr lang="it-IT" sz="2100" b="1" dirty="0"/>
              <a:t>quella CLASSICA </a:t>
            </a:r>
            <a:r>
              <a:rPr lang="it-IT" sz="2100" dirty="0"/>
              <a:t>costituita dal </a:t>
            </a:r>
            <a:r>
              <a:rPr lang="it-IT" sz="2100" b="1" dirty="0"/>
              <a:t>patrimonio di studi</a:t>
            </a:r>
            <a:r>
              <a:rPr lang="it-IT" sz="2100" dirty="0"/>
              <a:t> filosofici, etici, scientifici, storici, linguistici, letterari e dal </a:t>
            </a:r>
            <a:r>
              <a:rPr lang="it-IT" sz="2100" b="1" dirty="0"/>
              <a:t>patrimonio di poesia, invenzione, arte</a:t>
            </a:r>
            <a:r>
              <a:rPr lang="it-IT" sz="2100" dirty="0"/>
              <a:t> che gli antichi, greci e romani, avevano elaborato. I medievali lo avvertivano come un’eredità importantissima di saperi in grado dei offrire orizzonti di saggezza </a:t>
            </a:r>
            <a:r>
              <a:rPr lang="it-IT" sz="2100" b="1" dirty="0"/>
              <a:t>che abbandonare sarebbe stato assurdo e ingiusto</a:t>
            </a:r>
            <a:r>
              <a:rPr lang="it-IT" sz="2100" dirty="0"/>
              <a:t>. Già i Padri della Chiesa avevano efficacemente utilizzato alcuni spunti della cultura filosofica, storica e letteraria antica per illustrare concetti cristiani. Infatti ritenevano che la cultura umana contenesse di per sé un </a:t>
            </a:r>
            <a:r>
              <a:rPr lang="it-IT" sz="2100" b="1" dirty="0"/>
              <a:t>anelito alla Verità </a:t>
            </a:r>
            <a:r>
              <a:rPr lang="it-IT" sz="2100" dirty="0"/>
              <a:t>che il cristianesimo non aveva negato bensì realizzato in modo più vero e profondo. Per questo quella stessa cultura, che si era formata grazie al buon uso delle facoltà razionali umane, benché non ancora illuminate dalla fede, poteva </a:t>
            </a:r>
            <a:r>
              <a:rPr lang="it-IT" sz="2100" b="1" dirty="0"/>
              <a:t>risultare di grande aiuto a giustificare in modo ragionevole le verità di fede</a:t>
            </a:r>
            <a:r>
              <a:rPr lang="it-IT" sz="2100" dirty="0"/>
              <a:t>.</a:t>
            </a:r>
          </a:p>
        </p:txBody>
      </p:sp>
      <p:sp>
        <p:nvSpPr>
          <p:cNvPr id="4" name="Segnaposto piè di pagina 3"/>
          <p:cNvSpPr>
            <a:spLocks noGrp="1"/>
          </p:cNvSpPr>
          <p:nvPr>
            <p:ph type="ftr" sz="quarter" idx="11"/>
          </p:nvPr>
        </p:nvSpPr>
        <p:spPr/>
        <p:txBody>
          <a:bodyPr/>
          <a:lstStyle/>
          <a:p>
            <a:r>
              <a:rPr lang="it-IT"/>
              <a:t>www.arete-consulenzafilosofica.it</a:t>
            </a:r>
          </a:p>
        </p:txBody>
      </p:sp>
      <p:sp>
        <p:nvSpPr>
          <p:cNvPr id="5" name="Segnaposto numero diapositiva 4"/>
          <p:cNvSpPr>
            <a:spLocks noGrp="1"/>
          </p:cNvSpPr>
          <p:nvPr>
            <p:ph type="sldNum" sz="quarter" idx="12"/>
          </p:nvPr>
        </p:nvSpPr>
        <p:spPr/>
        <p:txBody>
          <a:bodyPr/>
          <a:lstStyle/>
          <a:p>
            <a:fld id="{E7A41E1B-4F70-4964-A407-84C68BE8251C}" type="slidenum">
              <a:rPr lang="it-IT" smtClean="0"/>
              <a:pPr/>
              <a:t>9</a:t>
            </a:fld>
            <a:endParaRPr lang="it-IT"/>
          </a:p>
        </p:txBody>
      </p:sp>
    </p:spTree>
    <p:extLst>
      <p:ext uri="{BB962C8B-B14F-4D97-AF65-F5344CB8AC3E}">
        <p14:creationId xmlns:p14="http://schemas.microsoft.com/office/powerpoint/2010/main" val="38517140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0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1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2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3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1156</TotalTime>
  <Words>11318</Words>
  <Application>Microsoft Office PowerPoint</Application>
  <PresentationFormat>Presentazione su schermo (4:3)</PresentationFormat>
  <Paragraphs>415</Paragraphs>
  <Slides>88</Slides>
  <Notes>0</Notes>
  <HiddenSlides>0</HiddenSlides>
  <MMClips>0</MMClips>
  <ScaleCrop>false</ScaleCrop>
  <HeadingPairs>
    <vt:vector size="6" baseType="variant">
      <vt:variant>
        <vt:lpstr>Caratteri utilizzati</vt:lpstr>
      </vt:variant>
      <vt:variant>
        <vt:i4>2</vt:i4>
      </vt:variant>
      <vt:variant>
        <vt:lpstr>Tema</vt:lpstr>
      </vt:variant>
      <vt:variant>
        <vt:i4>13</vt:i4>
      </vt:variant>
      <vt:variant>
        <vt:lpstr>Titoli diapositive</vt:lpstr>
      </vt:variant>
      <vt:variant>
        <vt:i4>88</vt:i4>
      </vt:variant>
    </vt:vector>
  </HeadingPairs>
  <TitlesOfParts>
    <vt:vector size="103" baseType="lpstr">
      <vt:lpstr>Arial</vt:lpstr>
      <vt:lpstr>Calibri</vt:lpstr>
      <vt:lpstr>Tema di Office</vt:lpstr>
      <vt:lpstr>2_Tema di Office</vt:lpstr>
      <vt:lpstr>3_Tema di Office</vt:lpstr>
      <vt:lpstr>4_Tema di Office</vt:lpstr>
      <vt:lpstr>5_Tema di Office</vt:lpstr>
      <vt:lpstr>6_Tema di Office</vt:lpstr>
      <vt:lpstr>7_Tema di Office</vt:lpstr>
      <vt:lpstr>8_Tema di Office</vt:lpstr>
      <vt:lpstr>9_Tema di Office</vt:lpstr>
      <vt:lpstr>10_Tema di Office</vt:lpstr>
      <vt:lpstr>11_Tema di Office</vt:lpstr>
      <vt:lpstr>12_Tema di Office</vt:lpstr>
      <vt:lpstr>13_Tema di Office</vt:lpstr>
      <vt:lpstr>Il Medioevo</vt:lpstr>
      <vt:lpstr>Medioevo e fine dell’Impero</vt:lpstr>
      <vt:lpstr>Alto Medioevo</vt:lpstr>
      <vt:lpstr>La rinascita dopo il Mille</vt:lpstr>
      <vt:lpstr>Il basso Medioevo (secc. XIV-XV)</vt:lpstr>
      <vt:lpstr>La cultura nell’alto medioevo</vt:lpstr>
      <vt:lpstr>La prime scuole medievali</vt:lpstr>
      <vt:lpstr>L’eredità della fede cristiana</vt:lpstr>
      <vt:lpstr>L’eredita della riflessione filosofica e del sapere antichi</vt:lpstr>
      <vt:lpstr>La fede e la ragione</vt:lpstr>
      <vt:lpstr>Armonia o conflitto fra fede e ragione?</vt:lpstr>
      <vt:lpstr>Una periodizzazione</vt:lpstr>
      <vt:lpstr>Fede e ragione nella scolastica</vt:lpstr>
      <vt:lpstr>Fede e ragione nella tarda scolastica</vt:lpstr>
      <vt:lpstr>Una cartina al tornasole: la questione degli universali</vt:lpstr>
      <vt:lpstr>Il tema del contendere: gli universali come realtà (1)</vt:lpstr>
      <vt:lpstr>Il tema del contendere: gli universali come concetti o parole (2)</vt:lpstr>
      <vt:lpstr>La nascita della questione: Porfirio e Boezio</vt:lpstr>
      <vt:lpstr>L’argomento  più discusso</vt:lpstr>
      <vt:lpstr>Quale realtà hanno i generi e le specie?</vt:lpstr>
      <vt:lpstr>Il problema</vt:lpstr>
      <vt:lpstr>Ante rem</vt:lpstr>
      <vt:lpstr>Anselmo </vt:lpstr>
      <vt:lpstr>Problemi dell’universale ante rem</vt:lpstr>
      <vt:lpstr>In re</vt:lpstr>
      <vt:lpstr>Post rem (l’universale in Abelardo come sermo, cioè discorso)</vt:lpstr>
      <vt:lpstr>Post rem: l’ universale come flatus vocis in Roscellino (1050-1120)</vt:lpstr>
      <vt:lpstr>Nominalismo </vt:lpstr>
      <vt:lpstr>Conseguenze teologiche del nominalismo</vt:lpstr>
      <vt:lpstr>Il senso gnoseologico della disputa</vt:lpstr>
      <vt:lpstr>La conciliazione tomista</vt:lpstr>
      <vt:lpstr>Il risultato tomista</vt:lpstr>
      <vt:lpstr>Le grandi correnti filosofiche: platonismo e aristotelismo</vt:lpstr>
      <vt:lpstr>L’egemonia platonica nell’alto Medioevo</vt:lpstr>
      <vt:lpstr> Scoto Eriugena</vt:lpstr>
      <vt:lpstr>Le arti liberali</vt:lpstr>
      <vt:lpstr>Scoto e Dionigi</vt:lpstr>
      <vt:lpstr>Dio sovraessenziale</vt:lpstr>
      <vt:lpstr>I gradi della natura</vt:lpstr>
      <vt:lpstr>Il mondo creato</vt:lpstr>
      <vt:lpstr>La cultura dopo il mille</vt:lpstr>
      <vt:lpstr>Le università</vt:lpstr>
      <vt:lpstr>Le lezioni e le loro fasi</vt:lpstr>
      <vt:lpstr>La disputatio</vt:lpstr>
      <vt:lpstr>Autorità e originalità</vt:lpstr>
      <vt:lpstr>Il grande filosofo dell’XI secolo</vt:lpstr>
      <vt:lpstr>Anselmo, seguace di Lanfranco e vescovo di Canterbury</vt:lpstr>
      <vt:lpstr>Lo scopo della riflessione anselmiana: ragione e fede</vt:lpstr>
      <vt:lpstr>La verità</vt:lpstr>
      <vt:lpstr>La cose, i pensieri, le parole</vt:lpstr>
      <vt:lpstr>L’esistenza di Dio (Monologion)</vt:lpstr>
      <vt:lpstr>L’esistenza di Dio (Proslogion)</vt:lpstr>
      <vt:lpstr>Isole felici?</vt:lpstr>
      <vt:lpstr>La virtù da conservarsi per se stessa</vt:lpstr>
      <vt:lpstr>Dopo Anselmo, l’avvento degli aristotelici: la filosofia araba e l’aristotelismo medievale</vt:lpstr>
      <vt:lpstr>Averroè (Ibn Ruschd)</vt:lpstr>
      <vt:lpstr>La filosofia, la teologia, il mondo</vt:lpstr>
      <vt:lpstr>Intelletto possibile e agente</vt:lpstr>
      <vt:lpstr>Doppia verità e islam</vt:lpstr>
      <vt:lpstr>La recezione di Aristotele nel mondo latino</vt:lpstr>
      <vt:lpstr>Il completamento delle traduzioni aristoteliche</vt:lpstr>
      <vt:lpstr>L’impatto di Aristotele…</vt:lpstr>
      <vt:lpstr>…dalle condanne…</vt:lpstr>
      <vt:lpstr>…all’accettazione</vt:lpstr>
      <vt:lpstr>Tommaso d’Aquino</vt:lpstr>
      <vt:lpstr>La sintesi tomista</vt:lpstr>
      <vt:lpstr>Armonia di teologia e filosofia</vt:lpstr>
      <vt:lpstr>Aristotele e Cristo</vt:lpstr>
      <vt:lpstr>L’essenza o quidditas (ciò che è quella cosa lì)</vt:lpstr>
      <vt:lpstr>L’atto d’essere</vt:lpstr>
      <vt:lpstr>Come e perché esiste l’essere?</vt:lpstr>
      <vt:lpstr>Da Dio alle cose</vt:lpstr>
      <vt:lpstr>Dimostrare l’esistenza di Dio: il metodo</vt:lpstr>
      <vt:lpstr>Ex motu</vt:lpstr>
      <vt:lpstr>Ex causa</vt:lpstr>
      <vt:lpstr>Ex contingentia</vt:lpstr>
      <vt:lpstr>Ex gradu</vt:lpstr>
      <vt:lpstr>Ex gubernatore</vt:lpstr>
      <vt:lpstr>L’uomo e Dio</vt:lpstr>
      <vt:lpstr>La volontà</vt:lpstr>
      <vt:lpstr>Virtù e redenzione: natura e grazia</vt:lpstr>
      <vt:lpstr>Il francescanesimo filosofico e la tarda scolastica</vt:lpstr>
      <vt:lpstr>Il nominalismo di Ockham</vt:lpstr>
      <vt:lpstr>I concetti della ragione e le verità di fede</vt:lpstr>
      <vt:lpstr>Dio-causa conservante e Dio cristiano</vt:lpstr>
      <vt:lpstr>Il Dio cristiano e la sua onnipotenza</vt:lpstr>
      <vt:lpstr>La dissoluzione della ratio medievale</vt:lpstr>
      <vt:lpstr>L’epoca moderna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medioevo</dc:title>
  <dc:creator>massimo francesco maraviglia</dc:creator>
  <cp:lastModifiedBy>Massimo Francesco Maraviglia</cp:lastModifiedBy>
  <cp:revision>97</cp:revision>
  <dcterms:created xsi:type="dcterms:W3CDTF">2012-11-13T14:21:26Z</dcterms:created>
  <dcterms:modified xsi:type="dcterms:W3CDTF">2021-10-14T07:29:15Z</dcterms:modified>
</cp:coreProperties>
</file>